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3" r:id="rId2"/>
    <p:sldId id="257" r:id="rId3"/>
    <p:sldId id="258" r:id="rId4"/>
    <p:sldId id="286" r:id="rId5"/>
    <p:sldId id="272" r:id="rId6"/>
    <p:sldId id="273" r:id="rId7"/>
    <p:sldId id="274" r:id="rId8"/>
    <p:sldId id="285" r:id="rId9"/>
    <p:sldId id="275" r:id="rId10"/>
    <p:sldId id="276" r:id="rId11"/>
    <p:sldId id="264" r:id="rId12"/>
    <p:sldId id="277" r:id="rId13"/>
    <p:sldId id="278" r:id="rId14"/>
    <p:sldId id="279" r:id="rId15"/>
    <p:sldId id="261" r:id="rId16"/>
    <p:sldId id="263" r:id="rId17"/>
    <p:sldId id="269" r:id="rId18"/>
    <p:sldId id="262"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0"/>
    <p:restoredTop sz="94586"/>
  </p:normalViewPr>
  <p:slideViewPr>
    <p:cSldViewPr snapToGrid="0" snapToObjects="1">
      <p:cViewPr varScale="1">
        <p:scale>
          <a:sx n="104" d="100"/>
          <a:sy n="104" d="100"/>
        </p:scale>
        <p:origin x="232"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C3C6-6F8A-9542-8F87-9A74CB0386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D9A780-8FF4-6142-B485-419D8B3DB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D7A135-02C3-4D4C-AA8E-7F74FBDE72EF}"/>
              </a:ext>
            </a:extLst>
          </p:cNvPr>
          <p:cNvSpPr>
            <a:spLocks noGrp="1"/>
          </p:cNvSpPr>
          <p:nvPr>
            <p:ph type="dt" sz="half" idx="10"/>
          </p:nvPr>
        </p:nvSpPr>
        <p:spPr/>
        <p:txBody>
          <a:bodyPr/>
          <a:lstStyle/>
          <a:p>
            <a:fld id="{713BF99E-7948-A041-95CD-437CDFEF9A8D}" type="datetimeFigureOut">
              <a:rPr lang="en-US" smtClean="0"/>
              <a:t>8/29/19</a:t>
            </a:fld>
            <a:endParaRPr lang="en-US"/>
          </a:p>
        </p:txBody>
      </p:sp>
      <p:sp>
        <p:nvSpPr>
          <p:cNvPr id="5" name="Footer Placeholder 4">
            <a:extLst>
              <a:ext uri="{FF2B5EF4-FFF2-40B4-BE49-F238E27FC236}">
                <a16:creationId xmlns:a16="http://schemas.microsoft.com/office/drawing/2014/main" id="{9E48A1CA-2632-6842-903E-60D2252247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A99D4-C135-E74E-A937-A2897DEADAED}"/>
              </a:ext>
            </a:extLst>
          </p:cNvPr>
          <p:cNvSpPr>
            <a:spLocks noGrp="1"/>
          </p:cNvSpPr>
          <p:nvPr>
            <p:ph type="sldNum" sz="quarter" idx="12"/>
          </p:nvPr>
        </p:nvSpPr>
        <p:spPr/>
        <p:txBody>
          <a:bodyPr/>
          <a:lstStyle/>
          <a:p>
            <a:fld id="{D5351FC2-2A61-EA44-B9F0-082DE4BA5C50}" type="slidenum">
              <a:rPr lang="en-US" smtClean="0"/>
              <a:t>‹#›</a:t>
            </a:fld>
            <a:endParaRPr lang="en-US"/>
          </a:p>
        </p:txBody>
      </p:sp>
    </p:spTree>
    <p:extLst>
      <p:ext uri="{BB962C8B-B14F-4D97-AF65-F5344CB8AC3E}">
        <p14:creationId xmlns:p14="http://schemas.microsoft.com/office/powerpoint/2010/main" val="143356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78147-F866-1345-957C-9D637C308F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71F471-92DA-8445-AC14-38E2082E51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987A8-3738-8249-AB2D-32A336559467}"/>
              </a:ext>
            </a:extLst>
          </p:cNvPr>
          <p:cNvSpPr>
            <a:spLocks noGrp="1"/>
          </p:cNvSpPr>
          <p:nvPr>
            <p:ph type="dt" sz="half" idx="10"/>
          </p:nvPr>
        </p:nvSpPr>
        <p:spPr/>
        <p:txBody>
          <a:bodyPr/>
          <a:lstStyle/>
          <a:p>
            <a:fld id="{713BF99E-7948-A041-95CD-437CDFEF9A8D}" type="datetimeFigureOut">
              <a:rPr lang="en-US" smtClean="0"/>
              <a:t>8/29/19</a:t>
            </a:fld>
            <a:endParaRPr lang="en-US"/>
          </a:p>
        </p:txBody>
      </p:sp>
      <p:sp>
        <p:nvSpPr>
          <p:cNvPr id="5" name="Footer Placeholder 4">
            <a:extLst>
              <a:ext uri="{FF2B5EF4-FFF2-40B4-BE49-F238E27FC236}">
                <a16:creationId xmlns:a16="http://schemas.microsoft.com/office/drawing/2014/main" id="{FC2FA216-E95C-304C-985E-4EA79C02B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A3D4C-1D27-D845-AA22-EC2B45FE8DC1}"/>
              </a:ext>
            </a:extLst>
          </p:cNvPr>
          <p:cNvSpPr>
            <a:spLocks noGrp="1"/>
          </p:cNvSpPr>
          <p:nvPr>
            <p:ph type="sldNum" sz="quarter" idx="12"/>
          </p:nvPr>
        </p:nvSpPr>
        <p:spPr/>
        <p:txBody>
          <a:bodyPr/>
          <a:lstStyle/>
          <a:p>
            <a:fld id="{D5351FC2-2A61-EA44-B9F0-082DE4BA5C50}" type="slidenum">
              <a:rPr lang="en-US" smtClean="0"/>
              <a:t>‹#›</a:t>
            </a:fld>
            <a:endParaRPr lang="en-US"/>
          </a:p>
        </p:txBody>
      </p:sp>
    </p:spTree>
    <p:extLst>
      <p:ext uri="{BB962C8B-B14F-4D97-AF65-F5344CB8AC3E}">
        <p14:creationId xmlns:p14="http://schemas.microsoft.com/office/powerpoint/2010/main" val="359949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5031E2-4045-5544-9C00-BFB28CBE5F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5BCE46-974C-254A-8476-C41BFF9882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B4087-0734-854D-B24A-48FC73F8DAB6}"/>
              </a:ext>
            </a:extLst>
          </p:cNvPr>
          <p:cNvSpPr>
            <a:spLocks noGrp="1"/>
          </p:cNvSpPr>
          <p:nvPr>
            <p:ph type="dt" sz="half" idx="10"/>
          </p:nvPr>
        </p:nvSpPr>
        <p:spPr/>
        <p:txBody>
          <a:bodyPr/>
          <a:lstStyle/>
          <a:p>
            <a:fld id="{713BF99E-7948-A041-95CD-437CDFEF9A8D}" type="datetimeFigureOut">
              <a:rPr lang="en-US" smtClean="0"/>
              <a:t>8/29/19</a:t>
            </a:fld>
            <a:endParaRPr lang="en-US"/>
          </a:p>
        </p:txBody>
      </p:sp>
      <p:sp>
        <p:nvSpPr>
          <p:cNvPr id="5" name="Footer Placeholder 4">
            <a:extLst>
              <a:ext uri="{FF2B5EF4-FFF2-40B4-BE49-F238E27FC236}">
                <a16:creationId xmlns:a16="http://schemas.microsoft.com/office/drawing/2014/main" id="{255EF96E-AF85-7A43-AE43-B6C1B984F8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2F40B-BCE4-CE4C-B4DB-B5C2E9DC051D}"/>
              </a:ext>
            </a:extLst>
          </p:cNvPr>
          <p:cNvSpPr>
            <a:spLocks noGrp="1"/>
          </p:cNvSpPr>
          <p:nvPr>
            <p:ph type="sldNum" sz="quarter" idx="12"/>
          </p:nvPr>
        </p:nvSpPr>
        <p:spPr/>
        <p:txBody>
          <a:bodyPr/>
          <a:lstStyle/>
          <a:p>
            <a:fld id="{D5351FC2-2A61-EA44-B9F0-082DE4BA5C50}" type="slidenum">
              <a:rPr lang="en-US" smtClean="0"/>
              <a:t>‹#›</a:t>
            </a:fld>
            <a:endParaRPr lang="en-US"/>
          </a:p>
        </p:txBody>
      </p:sp>
    </p:spTree>
    <p:extLst>
      <p:ext uri="{BB962C8B-B14F-4D97-AF65-F5344CB8AC3E}">
        <p14:creationId xmlns:p14="http://schemas.microsoft.com/office/powerpoint/2010/main" val="268393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F1B707-19F3-6640-AB96-E5B28BC30836}" type="datetimeFigureOut">
              <a:rPr lang="en-US" smtClean="0"/>
              <a:pPr/>
              <a:t>8/29/19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C35F88-D199-A448-AE89-E99DF9D0FA30}" type="slidenum">
              <a:rPr lang="en-US" smtClean="0"/>
              <a:pPr/>
              <a:t>‹#›</a:t>
            </a:fld>
            <a:endParaRPr lang="en-US" dirty="0"/>
          </a:p>
        </p:txBody>
      </p:sp>
    </p:spTree>
    <p:extLst>
      <p:ext uri="{BB962C8B-B14F-4D97-AF65-F5344CB8AC3E}">
        <p14:creationId xmlns:p14="http://schemas.microsoft.com/office/powerpoint/2010/main" val="1227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1E801-9255-D146-9A20-588D4892CE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2E0431-8EE0-434C-8A44-B0F4ADAC81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D42D1-E375-B145-B38A-040C151F1068}"/>
              </a:ext>
            </a:extLst>
          </p:cNvPr>
          <p:cNvSpPr>
            <a:spLocks noGrp="1"/>
          </p:cNvSpPr>
          <p:nvPr>
            <p:ph type="dt" sz="half" idx="10"/>
          </p:nvPr>
        </p:nvSpPr>
        <p:spPr/>
        <p:txBody>
          <a:bodyPr/>
          <a:lstStyle/>
          <a:p>
            <a:fld id="{713BF99E-7948-A041-95CD-437CDFEF9A8D}" type="datetimeFigureOut">
              <a:rPr lang="en-US" smtClean="0"/>
              <a:t>8/29/19</a:t>
            </a:fld>
            <a:endParaRPr lang="en-US"/>
          </a:p>
        </p:txBody>
      </p:sp>
      <p:sp>
        <p:nvSpPr>
          <p:cNvPr id="5" name="Footer Placeholder 4">
            <a:extLst>
              <a:ext uri="{FF2B5EF4-FFF2-40B4-BE49-F238E27FC236}">
                <a16:creationId xmlns:a16="http://schemas.microsoft.com/office/drawing/2014/main" id="{76538B38-D242-4545-91AB-FF1517E8D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7777B-D414-0742-8B2E-EBCDAD8E66ED}"/>
              </a:ext>
            </a:extLst>
          </p:cNvPr>
          <p:cNvSpPr>
            <a:spLocks noGrp="1"/>
          </p:cNvSpPr>
          <p:nvPr>
            <p:ph type="sldNum" sz="quarter" idx="12"/>
          </p:nvPr>
        </p:nvSpPr>
        <p:spPr/>
        <p:txBody>
          <a:bodyPr/>
          <a:lstStyle/>
          <a:p>
            <a:fld id="{D5351FC2-2A61-EA44-B9F0-082DE4BA5C50}" type="slidenum">
              <a:rPr lang="en-US" smtClean="0"/>
              <a:t>‹#›</a:t>
            </a:fld>
            <a:endParaRPr lang="en-US"/>
          </a:p>
        </p:txBody>
      </p:sp>
    </p:spTree>
    <p:extLst>
      <p:ext uri="{BB962C8B-B14F-4D97-AF65-F5344CB8AC3E}">
        <p14:creationId xmlns:p14="http://schemas.microsoft.com/office/powerpoint/2010/main" val="197363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38033-8CFC-E741-A069-0284F3E5FB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F52D17-79A0-EA4A-80D1-AD096A7697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0C63E0-E466-2247-BE7F-CDBBDC55EAD2}"/>
              </a:ext>
            </a:extLst>
          </p:cNvPr>
          <p:cNvSpPr>
            <a:spLocks noGrp="1"/>
          </p:cNvSpPr>
          <p:nvPr>
            <p:ph type="dt" sz="half" idx="10"/>
          </p:nvPr>
        </p:nvSpPr>
        <p:spPr/>
        <p:txBody>
          <a:bodyPr/>
          <a:lstStyle/>
          <a:p>
            <a:fld id="{713BF99E-7948-A041-95CD-437CDFEF9A8D}" type="datetimeFigureOut">
              <a:rPr lang="en-US" smtClean="0"/>
              <a:t>8/29/19</a:t>
            </a:fld>
            <a:endParaRPr lang="en-US"/>
          </a:p>
        </p:txBody>
      </p:sp>
      <p:sp>
        <p:nvSpPr>
          <p:cNvPr id="5" name="Footer Placeholder 4">
            <a:extLst>
              <a:ext uri="{FF2B5EF4-FFF2-40B4-BE49-F238E27FC236}">
                <a16:creationId xmlns:a16="http://schemas.microsoft.com/office/drawing/2014/main" id="{1DC640A7-0B01-1745-96CB-6AB2A0E23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DEA49-BBC1-AC4B-A609-208556969973}"/>
              </a:ext>
            </a:extLst>
          </p:cNvPr>
          <p:cNvSpPr>
            <a:spLocks noGrp="1"/>
          </p:cNvSpPr>
          <p:nvPr>
            <p:ph type="sldNum" sz="quarter" idx="12"/>
          </p:nvPr>
        </p:nvSpPr>
        <p:spPr/>
        <p:txBody>
          <a:bodyPr/>
          <a:lstStyle/>
          <a:p>
            <a:fld id="{D5351FC2-2A61-EA44-B9F0-082DE4BA5C50}" type="slidenum">
              <a:rPr lang="en-US" smtClean="0"/>
              <a:t>‹#›</a:t>
            </a:fld>
            <a:endParaRPr lang="en-US"/>
          </a:p>
        </p:txBody>
      </p:sp>
    </p:spTree>
    <p:extLst>
      <p:ext uri="{BB962C8B-B14F-4D97-AF65-F5344CB8AC3E}">
        <p14:creationId xmlns:p14="http://schemas.microsoft.com/office/powerpoint/2010/main" val="94563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9ABA-0F69-A042-8058-FA8ED4E70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65183F-7125-7546-94D8-685B1C8F82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72BF4E-6E45-2E41-8109-8D2D9AFDCA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0750C5-D971-EB46-8AA8-8B915224DD9F}"/>
              </a:ext>
            </a:extLst>
          </p:cNvPr>
          <p:cNvSpPr>
            <a:spLocks noGrp="1"/>
          </p:cNvSpPr>
          <p:nvPr>
            <p:ph type="dt" sz="half" idx="10"/>
          </p:nvPr>
        </p:nvSpPr>
        <p:spPr/>
        <p:txBody>
          <a:bodyPr/>
          <a:lstStyle/>
          <a:p>
            <a:fld id="{713BF99E-7948-A041-95CD-437CDFEF9A8D}" type="datetimeFigureOut">
              <a:rPr lang="en-US" smtClean="0"/>
              <a:t>8/29/19</a:t>
            </a:fld>
            <a:endParaRPr lang="en-US"/>
          </a:p>
        </p:txBody>
      </p:sp>
      <p:sp>
        <p:nvSpPr>
          <p:cNvPr id="6" name="Footer Placeholder 5">
            <a:extLst>
              <a:ext uri="{FF2B5EF4-FFF2-40B4-BE49-F238E27FC236}">
                <a16:creationId xmlns:a16="http://schemas.microsoft.com/office/drawing/2014/main" id="{C8C20E4B-7649-0C44-9DE4-67A30B242B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9CB99C-DFED-A745-9F41-F0CE566B3E6E}"/>
              </a:ext>
            </a:extLst>
          </p:cNvPr>
          <p:cNvSpPr>
            <a:spLocks noGrp="1"/>
          </p:cNvSpPr>
          <p:nvPr>
            <p:ph type="sldNum" sz="quarter" idx="12"/>
          </p:nvPr>
        </p:nvSpPr>
        <p:spPr/>
        <p:txBody>
          <a:bodyPr/>
          <a:lstStyle/>
          <a:p>
            <a:fld id="{D5351FC2-2A61-EA44-B9F0-082DE4BA5C50}" type="slidenum">
              <a:rPr lang="en-US" smtClean="0"/>
              <a:t>‹#›</a:t>
            </a:fld>
            <a:endParaRPr lang="en-US"/>
          </a:p>
        </p:txBody>
      </p:sp>
    </p:spTree>
    <p:extLst>
      <p:ext uri="{BB962C8B-B14F-4D97-AF65-F5344CB8AC3E}">
        <p14:creationId xmlns:p14="http://schemas.microsoft.com/office/powerpoint/2010/main" val="148777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C4FC4-EA26-BD48-B2DD-A9A8AB8124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A3D982-F8B5-2A45-B8EC-2DF7FD1A6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21EADF-F1C6-4B45-A2A6-9F09AF370B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F93C05-1F14-6D43-9521-320503162D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C353DB-2A32-8242-9D8B-DB9D17B545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B09195-ACC5-8344-BD3F-48A9692EEEA6}"/>
              </a:ext>
            </a:extLst>
          </p:cNvPr>
          <p:cNvSpPr>
            <a:spLocks noGrp="1"/>
          </p:cNvSpPr>
          <p:nvPr>
            <p:ph type="dt" sz="half" idx="10"/>
          </p:nvPr>
        </p:nvSpPr>
        <p:spPr/>
        <p:txBody>
          <a:bodyPr/>
          <a:lstStyle/>
          <a:p>
            <a:fld id="{713BF99E-7948-A041-95CD-437CDFEF9A8D}" type="datetimeFigureOut">
              <a:rPr lang="en-US" smtClean="0"/>
              <a:t>8/29/19</a:t>
            </a:fld>
            <a:endParaRPr lang="en-US"/>
          </a:p>
        </p:txBody>
      </p:sp>
      <p:sp>
        <p:nvSpPr>
          <p:cNvPr id="8" name="Footer Placeholder 7">
            <a:extLst>
              <a:ext uri="{FF2B5EF4-FFF2-40B4-BE49-F238E27FC236}">
                <a16:creationId xmlns:a16="http://schemas.microsoft.com/office/drawing/2014/main" id="{883CE01D-50FB-DA45-A821-0F371C8DD2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3F1550-A957-F54C-BE97-4CFA58EB2283}"/>
              </a:ext>
            </a:extLst>
          </p:cNvPr>
          <p:cNvSpPr>
            <a:spLocks noGrp="1"/>
          </p:cNvSpPr>
          <p:nvPr>
            <p:ph type="sldNum" sz="quarter" idx="12"/>
          </p:nvPr>
        </p:nvSpPr>
        <p:spPr/>
        <p:txBody>
          <a:bodyPr/>
          <a:lstStyle/>
          <a:p>
            <a:fld id="{D5351FC2-2A61-EA44-B9F0-082DE4BA5C50}" type="slidenum">
              <a:rPr lang="en-US" smtClean="0"/>
              <a:t>‹#›</a:t>
            </a:fld>
            <a:endParaRPr lang="en-US"/>
          </a:p>
        </p:txBody>
      </p:sp>
    </p:spTree>
    <p:extLst>
      <p:ext uri="{BB962C8B-B14F-4D97-AF65-F5344CB8AC3E}">
        <p14:creationId xmlns:p14="http://schemas.microsoft.com/office/powerpoint/2010/main" val="377038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DA6F-81C4-4C49-B447-A6C8F0DA98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2FC57-DF50-3A43-A894-32CBF501F16E}"/>
              </a:ext>
            </a:extLst>
          </p:cNvPr>
          <p:cNvSpPr>
            <a:spLocks noGrp="1"/>
          </p:cNvSpPr>
          <p:nvPr>
            <p:ph type="dt" sz="half" idx="10"/>
          </p:nvPr>
        </p:nvSpPr>
        <p:spPr/>
        <p:txBody>
          <a:bodyPr/>
          <a:lstStyle/>
          <a:p>
            <a:fld id="{713BF99E-7948-A041-95CD-437CDFEF9A8D}" type="datetimeFigureOut">
              <a:rPr lang="en-US" smtClean="0"/>
              <a:t>8/29/19</a:t>
            </a:fld>
            <a:endParaRPr lang="en-US"/>
          </a:p>
        </p:txBody>
      </p:sp>
      <p:sp>
        <p:nvSpPr>
          <p:cNvPr id="4" name="Footer Placeholder 3">
            <a:extLst>
              <a:ext uri="{FF2B5EF4-FFF2-40B4-BE49-F238E27FC236}">
                <a16:creationId xmlns:a16="http://schemas.microsoft.com/office/drawing/2014/main" id="{745E86ED-FB01-FD41-8E6D-F44F0974EE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88E013-90CF-314C-A598-95AE029A1356}"/>
              </a:ext>
            </a:extLst>
          </p:cNvPr>
          <p:cNvSpPr>
            <a:spLocks noGrp="1"/>
          </p:cNvSpPr>
          <p:nvPr>
            <p:ph type="sldNum" sz="quarter" idx="12"/>
          </p:nvPr>
        </p:nvSpPr>
        <p:spPr/>
        <p:txBody>
          <a:bodyPr/>
          <a:lstStyle/>
          <a:p>
            <a:fld id="{D5351FC2-2A61-EA44-B9F0-082DE4BA5C50}" type="slidenum">
              <a:rPr lang="en-US" smtClean="0"/>
              <a:t>‹#›</a:t>
            </a:fld>
            <a:endParaRPr lang="en-US"/>
          </a:p>
        </p:txBody>
      </p:sp>
    </p:spTree>
    <p:extLst>
      <p:ext uri="{BB962C8B-B14F-4D97-AF65-F5344CB8AC3E}">
        <p14:creationId xmlns:p14="http://schemas.microsoft.com/office/powerpoint/2010/main" val="337523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3A8A7-B05F-A44E-BB6B-1AEBF8ACF8F5}"/>
              </a:ext>
            </a:extLst>
          </p:cNvPr>
          <p:cNvSpPr>
            <a:spLocks noGrp="1"/>
          </p:cNvSpPr>
          <p:nvPr>
            <p:ph type="dt" sz="half" idx="10"/>
          </p:nvPr>
        </p:nvSpPr>
        <p:spPr/>
        <p:txBody>
          <a:bodyPr/>
          <a:lstStyle/>
          <a:p>
            <a:fld id="{713BF99E-7948-A041-95CD-437CDFEF9A8D}" type="datetimeFigureOut">
              <a:rPr lang="en-US" smtClean="0"/>
              <a:t>8/29/19</a:t>
            </a:fld>
            <a:endParaRPr lang="en-US"/>
          </a:p>
        </p:txBody>
      </p:sp>
      <p:sp>
        <p:nvSpPr>
          <p:cNvPr id="3" name="Footer Placeholder 2">
            <a:extLst>
              <a:ext uri="{FF2B5EF4-FFF2-40B4-BE49-F238E27FC236}">
                <a16:creationId xmlns:a16="http://schemas.microsoft.com/office/drawing/2014/main" id="{DEAE449B-FB30-F740-B35A-57ED7BA80A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2FBC7-37D1-7943-845E-37F10644CBBC}"/>
              </a:ext>
            </a:extLst>
          </p:cNvPr>
          <p:cNvSpPr>
            <a:spLocks noGrp="1"/>
          </p:cNvSpPr>
          <p:nvPr>
            <p:ph type="sldNum" sz="quarter" idx="12"/>
          </p:nvPr>
        </p:nvSpPr>
        <p:spPr/>
        <p:txBody>
          <a:bodyPr/>
          <a:lstStyle/>
          <a:p>
            <a:fld id="{D5351FC2-2A61-EA44-B9F0-082DE4BA5C50}" type="slidenum">
              <a:rPr lang="en-US" smtClean="0"/>
              <a:t>‹#›</a:t>
            </a:fld>
            <a:endParaRPr lang="en-US"/>
          </a:p>
        </p:txBody>
      </p:sp>
    </p:spTree>
    <p:extLst>
      <p:ext uri="{BB962C8B-B14F-4D97-AF65-F5344CB8AC3E}">
        <p14:creationId xmlns:p14="http://schemas.microsoft.com/office/powerpoint/2010/main" val="296856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D19C6-2F85-E44F-A3FB-E52693060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884073-A1E6-7146-84B8-9E5B444683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5826C6-DD4F-C947-B73F-AB9D47B7D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F7D10E-81E1-AA42-AA16-75ADCD5FD29F}"/>
              </a:ext>
            </a:extLst>
          </p:cNvPr>
          <p:cNvSpPr>
            <a:spLocks noGrp="1"/>
          </p:cNvSpPr>
          <p:nvPr>
            <p:ph type="dt" sz="half" idx="10"/>
          </p:nvPr>
        </p:nvSpPr>
        <p:spPr/>
        <p:txBody>
          <a:bodyPr/>
          <a:lstStyle/>
          <a:p>
            <a:fld id="{713BF99E-7948-A041-95CD-437CDFEF9A8D}" type="datetimeFigureOut">
              <a:rPr lang="en-US" smtClean="0"/>
              <a:t>8/29/19</a:t>
            </a:fld>
            <a:endParaRPr lang="en-US"/>
          </a:p>
        </p:txBody>
      </p:sp>
      <p:sp>
        <p:nvSpPr>
          <p:cNvPr id="6" name="Footer Placeholder 5">
            <a:extLst>
              <a:ext uri="{FF2B5EF4-FFF2-40B4-BE49-F238E27FC236}">
                <a16:creationId xmlns:a16="http://schemas.microsoft.com/office/drawing/2014/main" id="{64C81CFA-0E0B-8440-9930-8E9449E950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679857-8837-2446-9A06-B195FA7DC04F}"/>
              </a:ext>
            </a:extLst>
          </p:cNvPr>
          <p:cNvSpPr>
            <a:spLocks noGrp="1"/>
          </p:cNvSpPr>
          <p:nvPr>
            <p:ph type="sldNum" sz="quarter" idx="12"/>
          </p:nvPr>
        </p:nvSpPr>
        <p:spPr/>
        <p:txBody>
          <a:bodyPr/>
          <a:lstStyle/>
          <a:p>
            <a:fld id="{D5351FC2-2A61-EA44-B9F0-082DE4BA5C50}" type="slidenum">
              <a:rPr lang="en-US" smtClean="0"/>
              <a:t>‹#›</a:t>
            </a:fld>
            <a:endParaRPr lang="en-US"/>
          </a:p>
        </p:txBody>
      </p:sp>
    </p:spTree>
    <p:extLst>
      <p:ext uri="{BB962C8B-B14F-4D97-AF65-F5344CB8AC3E}">
        <p14:creationId xmlns:p14="http://schemas.microsoft.com/office/powerpoint/2010/main" val="193361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94D24-ECC0-C645-8F18-F210D63B34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D985E5-01CF-0B4F-BFF6-3B71E4210C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9830F2-BD65-5141-9B16-572923B0A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D07A66-F1CE-0641-91B0-E4D402A92A33}"/>
              </a:ext>
            </a:extLst>
          </p:cNvPr>
          <p:cNvSpPr>
            <a:spLocks noGrp="1"/>
          </p:cNvSpPr>
          <p:nvPr>
            <p:ph type="dt" sz="half" idx="10"/>
          </p:nvPr>
        </p:nvSpPr>
        <p:spPr/>
        <p:txBody>
          <a:bodyPr/>
          <a:lstStyle/>
          <a:p>
            <a:fld id="{713BF99E-7948-A041-95CD-437CDFEF9A8D}" type="datetimeFigureOut">
              <a:rPr lang="en-US" smtClean="0"/>
              <a:t>8/29/19</a:t>
            </a:fld>
            <a:endParaRPr lang="en-US"/>
          </a:p>
        </p:txBody>
      </p:sp>
      <p:sp>
        <p:nvSpPr>
          <p:cNvPr id="6" name="Footer Placeholder 5">
            <a:extLst>
              <a:ext uri="{FF2B5EF4-FFF2-40B4-BE49-F238E27FC236}">
                <a16:creationId xmlns:a16="http://schemas.microsoft.com/office/drawing/2014/main" id="{192E826B-E30C-BB4B-9137-5A5D164F6A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69975C-BF01-BC46-8149-5B67B188B4EA}"/>
              </a:ext>
            </a:extLst>
          </p:cNvPr>
          <p:cNvSpPr>
            <a:spLocks noGrp="1"/>
          </p:cNvSpPr>
          <p:nvPr>
            <p:ph type="sldNum" sz="quarter" idx="12"/>
          </p:nvPr>
        </p:nvSpPr>
        <p:spPr/>
        <p:txBody>
          <a:bodyPr/>
          <a:lstStyle/>
          <a:p>
            <a:fld id="{D5351FC2-2A61-EA44-B9F0-082DE4BA5C50}" type="slidenum">
              <a:rPr lang="en-US" smtClean="0"/>
              <a:t>‹#›</a:t>
            </a:fld>
            <a:endParaRPr lang="en-US"/>
          </a:p>
        </p:txBody>
      </p:sp>
    </p:spTree>
    <p:extLst>
      <p:ext uri="{BB962C8B-B14F-4D97-AF65-F5344CB8AC3E}">
        <p14:creationId xmlns:p14="http://schemas.microsoft.com/office/powerpoint/2010/main" val="297121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D337DC-AB29-234A-8A8F-14E6615E2F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48332-97EA-0042-86C2-23116B451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FB825-B749-C741-95FC-B2607F5E7F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F99E-7948-A041-95CD-437CDFEF9A8D}" type="datetimeFigureOut">
              <a:rPr lang="en-US" smtClean="0"/>
              <a:t>8/29/19</a:t>
            </a:fld>
            <a:endParaRPr lang="en-US"/>
          </a:p>
        </p:txBody>
      </p:sp>
      <p:sp>
        <p:nvSpPr>
          <p:cNvPr id="5" name="Footer Placeholder 4">
            <a:extLst>
              <a:ext uri="{FF2B5EF4-FFF2-40B4-BE49-F238E27FC236}">
                <a16:creationId xmlns:a16="http://schemas.microsoft.com/office/drawing/2014/main" id="{4D04267B-5657-AC4D-911C-C6B87356EE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DD2110-F2E9-014B-B4AD-24CD3F484C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51FC2-2A61-EA44-B9F0-082DE4BA5C50}" type="slidenum">
              <a:rPr lang="en-US" smtClean="0"/>
              <a:t>‹#›</a:t>
            </a:fld>
            <a:endParaRPr lang="en-US"/>
          </a:p>
        </p:txBody>
      </p:sp>
    </p:spTree>
    <p:extLst>
      <p:ext uri="{BB962C8B-B14F-4D97-AF65-F5344CB8AC3E}">
        <p14:creationId xmlns:p14="http://schemas.microsoft.com/office/powerpoint/2010/main" val="178043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ngevinslearners.weebly.com" TargetMode="External"/><Relationship Id="rId2" Type="http://schemas.openxmlformats.org/officeDocument/2006/relationships/hyperlink" Target="mailto:Amy.Langevin@eusd.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i-readycentral.com/articles/engaging-families/#share_diagnostic_data_with_families" TargetMode="External"/><Relationship Id="rId2" Type="http://schemas.openxmlformats.org/officeDocument/2006/relationships/hyperlink" Target="http://i-readycentral.com/download/?res=479&amp;view_pdf=1" TargetMode="External"/><Relationship Id="rId1" Type="http://schemas.openxmlformats.org/officeDocument/2006/relationships/slideLayout" Target="../slideLayouts/slideLayout12.xml"/><Relationship Id="rId4" Type="http://schemas.openxmlformats.org/officeDocument/2006/relationships/hyperlink" Target="https://i-readycentral.com/articles/engaging-families/#help_families_understand_em_i_ready_e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ca.gov/be/st/ss/documents/histsocscistnd.pdf" TargetMode="External"/><Relationship Id="rId2" Type="http://schemas.openxmlformats.org/officeDocument/2006/relationships/hyperlink" Target="https://www.nextgenscience.org/3rd-grade-topics-model"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1814288" y="-29699"/>
            <a:ext cx="8497453" cy="1563077"/>
          </a:xfrm>
        </p:spPr>
        <p:txBody>
          <a:bodyPr>
            <a:noAutofit/>
          </a:bodyPr>
          <a:lstStyle/>
          <a:p>
            <a:br>
              <a:rPr lang="en-US" sz="6600" b="1" dirty="0">
                <a:solidFill>
                  <a:srgbClr val="7030A0"/>
                </a:solidFill>
                <a:latin typeface="Chalkboard" charset="0"/>
                <a:ea typeface="Chalkboard" charset="0"/>
                <a:cs typeface="Chalkboard" charset="0"/>
              </a:rPr>
            </a:br>
            <a:br>
              <a:rPr lang="en-US" sz="6600" b="1" dirty="0">
                <a:solidFill>
                  <a:srgbClr val="7030A0"/>
                </a:solidFill>
                <a:latin typeface="Chalkboard" charset="0"/>
                <a:ea typeface="Chalkboard" charset="0"/>
                <a:cs typeface="Chalkboard" charset="0"/>
              </a:rPr>
            </a:br>
            <a:r>
              <a:rPr lang="en-US" sz="6600" b="1" dirty="0">
                <a:solidFill>
                  <a:srgbClr val="7030A0"/>
                </a:solidFill>
                <a:latin typeface="Chalkboard" charset="0"/>
                <a:ea typeface="Chalkboard" charset="0"/>
                <a:cs typeface="Chalkboard" charset="0"/>
              </a:rPr>
              <a:t>Welcome Parents!</a:t>
            </a:r>
          </a:p>
        </p:txBody>
      </p:sp>
      <p:sp>
        <p:nvSpPr>
          <p:cNvPr id="12" name="Subtitle 11"/>
          <p:cNvSpPr>
            <a:spLocks noGrp="1"/>
          </p:cNvSpPr>
          <p:nvPr>
            <p:ph type="subTitle" idx="1"/>
          </p:nvPr>
        </p:nvSpPr>
        <p:spPr>
          <a:xfrm>
            <a:off x="1814287" y="1533379"/>
            <a:ext cx="8345714" cy="4000523"/>
          </a:xfrm>
        </p:spPr>
        <p:txBody>
          <a:bodyPr>
            <a:noAutofit/>
          </a:bodyPr>
          <a:lstStyle/>
          <a:p>
            <a:r>
              <a:rPr lang="en-US" sz="4400" b="1" dirty="0">
                <a:solidFill>
                  <a:srgbClr val="0070C0"/>
                </a:solidFill>
                <a:latin typeface="Chalkboard" charset="0"/>
                <a:ea typeface="Chalkboard" charset="0"/>
                <a:cs typeface="Chalkboard" charset="0"/>
              </a:rPr>
              <a:t>Ms. Langevin</a:t>
            </a:r>
          </a:p>
          <a:p>
            <a:r>
              <a:rPr lang="en-US" sz="4400" b="1" dirty="0">
                <a:solidFill>
                  <a:srgbClr val="0070C0"/>
                </a:solidFill>
                <a:latin typeface="Chalkboard" charset="0"/>
                <a:ea typeface="Chalkboard" charset="0"/>
                <a:cs typeface="Chalkboard" charset="0"/>
              </a:rPr>
              <a:t> Third Grade</a:t>
            </a:r>
          </a:p>
          <a:p>
            <a:r>
              <a:rPr lang="en-US" sz="4400" dirty="0">
                <a:solidFill>
                  <a:schemeClr val="bg1"/>
                </a:solidFill>
                <a:latin typeface="Chalkboard" charset="0"/>
                <a:ea typeface="Chalkboard" charset="0"/>
                <a:cs typeface="Chalkboard" charset="0"/>
                <a:hlinkClick r:id="rId2"/>
              </a:rPr>
              <a:t>Amy.Langevin@eusd.Net</a:t>
            </a:r>
            <a:endParaRPr lang="en-US" sz="800" u="sng" dirty="0">
              <a:latin typeface="Chalkboard" charset="0"/>
              <a:ea typeface="Chalkboard" charset="0"/>
              <a:cs typeface="Chalkboard" charset="0"/>
            </a:endParaRPr>
          </a:p>
          <a:p>
            <a:r>
              <a:rPr lang="en-US" sz="4000" dirty="0">
                <a:solidFill>
                  <a:schemeClr val="bg1"/>
                </a:solidFill>
                <a:latin typeface="Chalkboard" charset="0"/>
                <a:ea typeface="Chalkboard" charset="0"/>
                <a:cs typeface="Chalkboard" charset="0"/>
                <a:hlinkClick r:id="rId3"/>
              </a:rPr>
              <a:t>www.Langevinslearners.weebly.com</a:t>
            </a:r>
            <a:endParaRPr lang="en-US" sz="4000" dirty="0">
              <a:solidFill>
                <a:schemeClr val="bg1"/>
              </a:solidFill>
              <a:latin typeface="Chalkboard" charset="0"/>
              <a:ea typeface="Chalkboard" charset="0"/>
              <a:cs typeface="Chalkboard" charset="0"/>
            </a:endParaRPr>
          </a:p>
          <a:p>
            <a:endParaRPr lang="en-US" sz="4400" dirty="0">
              <a:solidFill>
                <a:schemeClr val="bg1"/>
              </a:solidFill>
            </a:endParaRPr>
          </a:p>
          <a:p>
            <a:endParaRPr lang="en-US" sz="1000" dirty="0">
              <a:solidFill>
                <a:schemeClr val="bg1"/>
              </a:solidFill>
            </a:endParaRPr>
          </a:p>
          <a:p>
            <a:endParaRPr lang="en-US" sz="4400" dirty="0">
              <a:solidFill>
                <a:schemeClr val="bg1"/>
              </a:solidFill>
            </a:endParaRPr>
          </a:p>
          <a:p>
            <a:endParaRPr lang="en-US" sz="4400" dirty="0">
              <a:solidFill>
                <a:schemeClr val="bg1"/>
              </a:solidFill>
            </a:endParaRPr>
          </a:p>
          <a:p>
            <a:endParaRPr lang="en-US" sz="4400" dirty="0"/>
          </a:p>
        </p:txBody>
      </p:sp>
    </p:spTree>
    <p:extLst>
      <p:ext uri="{BB962C8B-B14F-4D97-AF65-F5344CB8AC3E}">
        <p14:creationId xmlns:p14="http://schemas.microsoft.com/office/powerpoint/2010/main" val="294455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7614" y="309761"/>
            <a:ext cx="7773338" cy="1596177"/>
          </a:xfrm>
        </p:spPr>
        <p:txBody>
          <a:bodyPr/>
          <a:lstStyle/>
          <a:p>
            <a:r>
              <a:rPr lang="en-US" b="1" dirty="0">
                <a:solidFill>
                  <a:srgbClr val="0070C0"/>
                </a:solidFill>
                <a:latin typeface="Chalkboard" charset="0"/>
                <a:ea typeface="Chalkboard" charset="0"/>
                <a:cs typeface="Chalkboard" charset="0"/>
              </a:rPr>
              <a:t>NO Homework</a:t>
            </a:r>
          </a:p>
        </p:txBody>
      </p:sp>
      <p:sp>
        <p:nvSpPr>
          <p:cNvPr id="2" name="Content Placeholder 1"/>
          <p:cNvSpPr>
            <a:spLocks noGrp="1"/>
          </p:cNvSpPr>
          <p:nvPr>
            <p:ph sz="quarter" idx="13"/>
          </p:nvPr>
        </p:nvSpPr>
        <p:spPr>
          <a:xfrm>
            <a:off x="1981200" y="1472305"/>
            <a:ext cx="8366166" cy="4928497"/>
          </a:xfrm>
        </p:spPr>
        <p:txBody>
          <a:bodyPr>
            <a:normAutofit fontScale="85000" lnSpcReduction="20000"/>
          </a:bodyPr>
          <a:lstStyle/>
          <a:p>
            <a:pPr lvl="0"/>
            <a:r>
              <a:rPr lang="en-US" sz="2900" b="1" dirty="0">
                <a:solidFill>
                  <a:srgbClr val="0070C0"/>
                </a:solidFill>
                <a:latin typeface="Chalkboard" panose="03050602040202020205" pitchFamily="66" charset="77"/>
                <a:cs typeface="KG Miss Kindergarten"/>
              </a:rPr>
              <a:t>This year the third grade team has opted not to assign homework to our learners. Your child will only have homework if he/she doesn’t complete work expected to be completed that day. Expectations will be recorded in the OPE Agenda AND MAY INCLUDE:</a:t>
            </a:r>
          </a:p>
          <a:p>
            <a:r>
              <a:rPr lang="en-US" b="1" i="1" u="sng" dirty="0">
                <a:solidFill>
                  <a:srgbClr val="0070C0"/>
                </a:solidFill>
                <a:latin typeface="Chalkboard" charset="0"/>
                <a:ea typeface="Chalkboard" charset="0"/>
                <a:cs typeface="Chalkboard" charset="0"/>
              </a:rPr>
              <a:t>Language</a:t>
            </a:r>
            <a:r>
              <a:rPr lang="en-US" b="1" i="1" dirty="0">
                <a:solidFill>
                  <a:srgbClr val="0070C0"/>
                </a:solidFill>
                <a:latin typeface="Chalkboard" charset="0"/>
                <a:ea typeface="Chalkboard" charset="0"/>
                <a:cs typeface="Chalkboard" charset="0"/>
              </a:rPr>
              <a:t>-</a:t>
            </a:r>
            <a:r>
              <a:rPr lang="en-US" i="1" dirty="0">
                <a:solidFill>
                  <a:srgbClr val="0070C0"/>
                </a:solidFill>
                <a:latin typeface="Chalkboard" charset="0"/>
                <a:ea typeface="Chalkboard" charset="0"/>
                <a:cs typeface="Chalkboard" charset="0"/>
              </a:rPr>
              <a:t> grammar, punctuation, spelling capitalization, figurative language, vocabulary</a:t>
            </a:r>
            <a:r>
              <a:rPr lang="en-US" dirty="0">
                <a:solidFill>
                  <a:srgbClr val="0070C0"/>
                </a:solidFill>
                <a:latin typeface="Chalkboard" charset="0"/>
                <a:ea typeface="Chalkboard" charset="0"/>
                <a:cs typeface="Chalkboard" charset="0"/>
              </a:rPr>
              <a:t> </a:t>
            </a:r>
          </a:p>
          <a:p>
            <a:r>
              <a:rPr lang="en-US" b="1" u="sng" dirty="0">
                <a:solidFill>
                  <a:srgbClr val="0070C0"/>
                </a:solidFill>
                <a:latin typeface="Chalkboard" charset="0"/>
                <a:ea typeface="Chalkboard" charset="0"/>
                <a:cs typeface="Chalkboard" charset="0"/>
              </a:rPr>
              <a:t>Math</a:t>
            </a:r>
            <a:r>
              <a:rPr lang="en-US" dirty="0">
                <a:solidFill>
                  <a:srgbClr val="0070C0"/>
                </a:solidFill>
                <a:latin typeface="Chalkboard" charset="0"/>
                <a:ea typeface="Chalkboard" charset="0"/>
                <a:cs typeface="Chalkboard" charset="0"/>
              </a:rPr>
              <a:t>- from your child’s math teacher (either Langevin, </a:t>
            </a:r>
            <a:r>
              <a:rPr lang="en-US" dirty="0" err="1">
                <a:solidFill>
                  <a:srgbClr val="0070C0"/>
                </a:solidFill>
                <a:latin typeface="Chalkboard" charset="0"/>
                <a:ea typeface="Chalkboard" charset="0"/>
                <a:cs typeface="Chalkboard" charset="0"/>
              </a:rPr>
              <a:t>Madanat</a:t>
            </a:r>
            <a:r>
              <a:rPr lang="en-US" dirty="0">
                <a:solidFill>
                  <a:srgbClr val="0070C0"/>
                </a:solidFill>
                <a:latin typeface="Chalkboard" charset="0"/>
                <a:ea typeface="Chalkboard" charset="0"/>
                <a:cs typeface="Chalkboard" charset="0"/>
              </a:rPr>
              <a:t>, CLARK or EBERT/</a:t>
            </a:r>
            <a:r>
              <a:rPr lang="en-US" dirty="0" err="1">
                <a:solidFill>
                  <a:srgbClr val="0070C0"/>
                </a:solidFill>
                <a:latin typeface="Chalkboard" charset="0"/>
                <a:ea typeface="Chalkboard" charset="0"/>
                <a:cs typeface="Chalkboard" charset="0"/>
              </a:rPr>
              <a:t>Zaino</a:t>
            </a:r>
            <a:r>
              <a:rPr lang="en-US" dirty="0">
                <a:solidFill>
                  <a:srgbClr val="0070C0"/>
                </a:solidFill>
                <a:latin typeface="Chalkboard" charset="0"/>
                <a:ea typeface="Chalkboard" charset="0"/>
                <a:cs typeface="Chalkboard" charset="0"/>
              </a:rPr>
              <a:t>)</a:t>
            </a:r>
          </a:p>
          <a:p>
            <a:r>
              <a:rPr lang="en-US" b="1" u="sng" dirty="0">
                <a:solidFill>
                  <a:srgbClr val="0070C0"/>
                </a:solidFill>
                <a:latin typeface="Chalkboard" charset="0"/>
                <a:ea typeface="Chalkboard" charset="0"/>
                <a:cs typeface="Chalkboard" charset="0"/>
              </a:rPr>
              <a:t>Reading</a:t>
            </a:r>
            <a:r>
              <a:rPr lang="en-US" dirty="0">
                <a:solidFill>
                  <a:srgbClr val="0070C0"/>
                </a:solidFill>
                <a:latin typeface="Chalkboard" charset="0"/>
                <a:ea typeface="Chalkboard" charset="0"/>
                <a:cs typeface="Chalkboard" charset="0"/>
              </a:rPr>
              <a:t>- 20 minutes per night</a:t>
            </a:r>
          </a:p>
          <a:p>
            <a:r>
              <a:rPr lang="en-US" b="1" u="sng" dirty="0">
                <a:solidFill>
                  <a:srgbClr val="0070C0"/>
                </a:solidFill>
                <a:latin typeface="Chalkboard" charset="0"/>
                <a:ea typeface="Chalkboard" charset="0"/>
                <a:cs typeface="Chalkboard" charset="0"/>
              </a:rPr>
              <a:t>Agenda</a:t>
            </a:r>
            <a:r>
              <a:rPr lang="en-US" dirty="0">
                <a:solidFill>
                  <a:srgbClr val="0070C0"/>
                </a:solidFill>
                <a:latin typeface="Chalkboard" charset="0"/>
                <a:ea typeface="Chalkboard" charset="0"/>
                <a:cs typeface="Chalkboard" charset="0"/>
              </a:rPr>
              <a:t>- please sign homework agenda the day/night before homework is due</a:t>
            </a:r>
          </a:p>
          <a:p>
            <a:r>
              <a:rPr lang="en-US" b="1" u="sng" dirty="0">
                <a:solidFill>
                  <a:srgbClr val="0070C0"/>
                </a:solidFill>
                <a:latin typeface="Chalkboard" charset="0"/>
                <a:ea typeface="Chalkboard" charset="0"/>
                <a:cs typeface="Chalkboard" charset="0"/>
              </a:rPr>
              <a:t>Projects/Other Assignments</a:t>
            </a:r>
            <a:r>
              <a:rPr lang="en-US" dirty="0">
                <a:solidFill>
                  <a:srgbClr val="0070C0"/>
                </a:solidFill>
                <a:latin typeface="Chalkboard" charset="0"/>
                <a:ea typeface="Chalkboard" charset="0"/>
                <a:cs typeface="Chalkboard" charset="0"/>
              </a:rPr>
              <a:t>- occasional projects at home, unfinished work may also become homework </a:t>
            </a:r>
          </a:p>
          <a:p>
            <a:pPr marL="0" indent="0">
              <a:spcBef>
                <a:spcPts val="0"/>
              </a:spcBef>
              <a:buNone/>
            </a:pPr>
            <a:endParaRPr lang="en-US" dirty="0"/>
          </a:p>
        </p:txBody>
      </p:sp>
    </p:spTree>
    <p:extLst>
      <p:ext uri="{BB962C8B-B14F-4D97-AF65-F5344CB8AC3E}">
        <p14:creationId xmlns:p14="http://schemas.microsoft.com/office/powerpoint/2010/main" val="347391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1933" y="1"/>
            <a:ext cx="7773338" cy="1204291"/>
          </a:xfrm>
        </p:spPr>
        <p:txBody>
          <a:bodyPr/>
          <a:lstStyle/>
          <a:p>
            <a:r>
              <a:rPr lang="en-US" b="1" dirty="0">
                <a:solidFill>
                  <a:srgbClr val="0070C0"/>
                </a:solidFill>
                <a:latin typeface="Chalkboard" charset="0"/>
                <a:ea typeface="Chalkboard" charset="0"/>
                <a:cs typeface="Chalkboard" charset="0"/>
              </a:rPr>
              <a:t>Technology	</a:t>
            </a:r>
            <a:r>
              <a:rPr lang="en-US" dirty="0"/>
              <a:t>	</a:t>
            </a:r>
          </a:p>
        </p:txBody>
      </p:sp>
      <p:sp>
        <p:nvSpPr>
          <p:cNvPr id="2" name="Content Placeholder 1"/>
          <p:cNvSpPr>
            <a:spLocks noGrp="1"/>
          </p:cNvSpPr>
          <p:nvPr>
            <p:ph sz="quarter" idx="13"/>
          </p:nvPr>
        </p:nvSpPr>
        <p:spPr>
          <a:xfrm>
            <a:off x="2231924" y="1107469"/>
            <a:ext cx="8281889" cy="5235678"/>
          </a:xfrm>
        </p:spPr>
        <p:txBody>
          <a:bodyPr numCol="2">
            <a:noAutofit/>
          </a:bodyPr>
          <a:lstStyle/>
          <a:p>
            <a:r>
              <a:rPr lang="en-US" dirty="0">
                <a:solidFill>
                  <a:srgbClr val="0070C0"/>
                </a:solidFill>
                <a:latin typeface="Chalkboard" charset="0"/>
                <a:ea typeface="Chalkboard" charset="0"/>
                <a:cs typeface="Chalkboard" charset="0"/>
              </a:rPr>
              <a:t>Apple Classroom: keynote, pages, iMovie, Numbers, Clips, &amp; Garage Band</a:t>
            </a:r>
          </a:p>
          <a:p>
            <a:r>
              <a:rPr lang="en-US" dirty="0">
                <a:solidFill>
                  <a:srgbClr val="0070C0"/>
                </a:solidFill>
                <a:latin typeface="Chalkboard" charset="0"/>
                <a:ea typeface="Chalkboard" charset="0"/>
                <a:cs typeface="Chalkboard" charset="0"/>
              </a:rPr>
              <a:t>ST Math</a:t>
            </a:r>
          </a:p>
          <a:p>
            <a:r>
              <a:rPr lang="en-US" dirty="0">
                <a:solidFill>
                  <a:srgbClr val="0070C0"/>
                </a:solidFill>
                <a:latin typeface="Chalkboard" charset="0"/>
                <a:ea typeface="Chalkboard" charset="0"/>
                <a:cs typeface="Chalkboard" charset="0"/>
              </a:rPr>
              <a:t>IXL</a:t>
            </a:r>
          </a:p>
          <a:p>
            <a:r>
              <a:rPr lang="en-US" dirty="0">
                <a:solidFill>
                  <a:srgbClr val="0070C0"/>
                </a:solidFill>
                <a:latin typeface="Chalkboard" charset="0"/>
                <a:ea typeface="Chalkboard" charset="0"/>
                <a:cs typeface="Chalkboard" charset="0"/>
              </a:rPr>
              <a:t>Defined STEM</a:t>
            </a:r>
          </a:p>
          <a:p>
            <a:r>
              <a:rPr lang="en-US" dirty="0">
                <a:solidFill>
                  <a:srgbClr val="0070C0"/>
                </a:solidFill>
                <a:latin typeface="Chalkboard" charset="0"/>
                <a:ea typeface="Chalkboard" charset="0"/>
                <a:cs typeface="Chalkboard" charset="0"/>
              </a:rPr>
              <a:t>Accelerated Reader</a:t>
            </a:r>
          </a:p>
          <a:p>
            <a:r>
              <a:rPr lang="en-US" dirty="0" err="1">
                <a:solidFill>
                  <a:srgbClr val="0070C0"/>
                </a:solidFill>
                <a:latin typeface="Chalkboard" charset="0"/>
                <a:ea typeface="Chalkboard" charset="0"/>
                <a:cs typeface="Chalkboard" charset="0"/>
              </a:rPr>
              <a:t>DoJO</a:t>
            </a:r>
            <a:endParaRPr lang="en-US" dirty="0">
              <a:solidFill>
                <a:srgbClr val="0070C0"/>
              </a:solidFill>
              <a:latin typeface="Chalkboard" charset="0"/>
              <a:ea typeface="Chalkboard" charset="0"/>
              <a:cs typeface="Chalkboard" charset="0"/>
            </a:endParaRPr>
          </a:p>
          <a:p>
            <a:r>
              <a:rPr lang="en-US" dirty="0">
                <a:solidFill>
                  <a:srgbClr val="0070C0"/>
                </a:solidFill>
                <a:latin typeface="Chalkboard" charset="0"/>
                <a:ea typeface="Chalkboard" charset="0"/>
                <a:cs typeface="Chalkboard" charset="0"/>
              </a:rPr>
              <a:t>I-READY </a:t>
            </a:r>
          </a:p>
          <a:p>
            <a:r>
              <a:rPr lang="en-US" dirty="0" err="1">
                <a:solidFill>
                  <a:srgbClr val="0070C0"/>
                </a:solidFill>
                <a:latin typeface="Chalkboard" charset="0"/>
                <a:ea typeface="Chalkboard" charset="0"/>
                <a:cs typeface="Chalkboard" charset="0"/>
              </a:rPr>
              <a:t>Literably</a:t>
            </a:r>
            <a:endParaRPr lang="en-US" dirty="0">
              <a:solidFill>
                <a:srgbClr val="0070C0"/>
              </a:solidFill>
              <a:latin typeface="Chalkboard" charset="0"/>
              <a:ea typeface="Chalkboard" charset="0"/>
              <a:cs typeface="Chalkboard" charset="0"/>
            </a:endParaRPr>
          </a:p>
          <a:p>
            <a:endParaRPr lang="en-US" dirty="0">
              <a:solidFill>
                <a:srgbClr val="0070C0"/>
              </a:solidFill>
              <a:latin typeface="Chalkboard" charset="0"/>
              <a:ea typeface="Chalkboard" charset="0"/>
              <a:cs typeface="Chalkboard" charset="0"/>
            </a:endParaRPr>
          </a:p>
          <a:p>
            <a:endParaRPr lang="en-US" dirty="0">
              <a:solidFill>
                <a:srgbClr val="0070C0"/>
              </a:solidFill>
              <a:latin typeface="Chalkboard" charset="0"/>
              <a:ea typeface="Chalkboard" charset="0"/>
              <a:cs typeface="Chalkboard" charset="0"/>
            </a:endParaRPr>
          </a:p>
          <a:p>
            <a:endParaRPr lang="en-US" dirty="0">
              <a:solidFill>
                <a:srgbClr val="0070C0"/>
              </a:solidFill>
              <a:latin typeface="Chalkboard" charset="0"/>
              <a:ea typeface="Chalkboard" charset="0"/>
              <a:cs typeface="Chalkboard" charset="0"/>
            </a:endParaRPr>
          </a:p>
          <a:p>
            <a:pPr marL="0" indent="0">
              <a:buNone/>
            </a:pPr>
            <a:endParaRPr lang="en-US" dirty="0">
              <a:solidFill>
                <a:srgbClr val="0070C0"/>
              </a:solidFill>
              <a:latin typeface="Chalkboard" charset="0"/>
              <a:ea typeface="Chalkboard" charset="0"/>
              <a:cs typeface="Chalkboard" charset="0"/>
            </a:endParaRPr>
          </a:p>
          <a:p>
            <a:r>
              <a:rPr lang="en-US" dirty="0">
                <a:solidFill>
                  <a:srgbClr val="0070C0"/>
                </a:solidFill>
                <a:latin typeface="Chalkboard" charset="0"/>
                <a:ea typeface="Chalkboard" charset="0"/>
                <a:cs typeface="Chalkboard" charset="0"/>
              </a:rPr>
              <a:t>Power School</a:t>
            </a:r>
          </a:p>
          <a:p>
            <a:r>
              <a:rPr lang="en-US" dirty="0" err="1">
                <a:solidFill>
                  <a:srgbClr val="0070C0"/>
                </a:solidFill>
                <a:latin typeface="Chalkboard" charset="0"/>
                <a:ea typeface="Chalkboard" charset="0"/>
                <a:cs typeface="Chalkboard" charset="0"/>
              </a:rPr>
              <a:t>myOn</a:t>
            </a:r>
            <a:endParaRPr lang="en-US" dirty="0">
              <a:solidFill>
                <a:srgbClr val="0070C0"/>
              </a:solidFill>
              <a:latin typeface="Chalkboard" charset="0"/>
              <a:ea typeface="Chalkboard" charset="0"/>
              <a:cs typeface="Chalkboard" charset="0"/>
            </a:endParaRPr>
          </a:p>
          <a:p>
            <a:r>
              <a:rPr lang="en-US" dirty="0">
                <a:solidFill>
                  <a:srgbClr val="0070C0"/>
                </a:solidFill>
                <a:latin typeface="Chalkboard" charset="0"/>
                <a:ea typeface="Chalkboard" charset="0"/>
                <a:cs typeface="Chalkboard" charset="0"/>
              </a:rPr>
              <a:t>Discovery Ed</a:t>
            </a:r>
          </a:p>
          <a:p>
            <a:r>
              <a:rPr lang="en-US" dirty="0" err="1">
                <a:solidFill>
                  <a:srgbClr val="0070C0"/>
                </a:solidFill>
                <a:latin typeface="Chalkboard" charset="0"/>
                <a:ea typeface="Chalkboard" charset="0"/>
                <a:cs typeface="Chalkboard" charset="0"/>
              </a:rPr>
              <a:t>WorldBook</a:t>
            </a:r>
            <a:endParaRPr lang="en-US" dirty="0">
              <a:solidFill>
                <a:srgbClr val="0070C0"/>
              </a:solidFill>
              <a:latin typeface="Chalkboard" charset="0"/>
              <a:ea typeface="Chalkboard" charset="0"/>
              <a:cs typeface="Chalkboard" charset="0"/>
            </a:endParaRPr>
          </a:p>
          <a:p>
            <a:r>
              <a:rPr lang="en-US" dirty="0">
                <a:solidFill>
                  <a:srgbClr val="0070C0"/>
                </a:solidFill>
                <a:latin typeface="Chalkboard" charset="0"/>
                <a:ea typeface="Chalkboard" charset="0"/>
                <a:cs typeface="Chalkboard" charset="0"/>
              </a:rPr>
              <a:t>Britannica</a:t>
            </a:r>
          </a:p>
          <a:p>
            <a:r>
              <a:rPr lang="en-US" dirty="0" err="1">
                <a:solidFill>
                  <a:srgbClr val="0070C0"/>
                </a:solidFill>
                <a:latin typeface="Chalkboard" charset="0"/>
                <a:ea typeface="Chalkboard" charset="0"/>
                <a:cs typeface="Chalkboard" charset="0"/>
              </a:rPr>
              <a:t>InfoBits</a:t>
            </a:r>
            <a:endParaRPr lang="en-US" dirty="0">
              <a:solidFill>
                <a:srgbClr val="0070C0"/>
              </a:solidFill>
              <a:latin typeface="Chalkboard" charset="0"/>
              <a:ea typeface="Chalkboard" charset="0"/>
              <a:cs typeface="Chalkboard" charset="0"/>
            </a:endParaRPr>
          </a:p>
          <a:p>
            <a:r>
              <a:rPr lang="en-US" dirty="0">
                <a:solidFill>
                  <a:srgbClr val="0070C0"/>
                </a:solidFill>
                <a:latin typeface="Chalkboard" charset="0"/>
                <a:ea typeface="Chalkboard" charset="0"/>
                <a:cs typeface="Chalkboard" charset="0"/>
              </a:rPr>
              <a:t>Khan Academy</a:t>
            </a:r>
          </a:p>
          <a:p>
            <a:r>
              <a:rPr lang="en-US" dirty="0">
                <a:solidFill>
                  <a:srgbClr val="0070C0"/>
                </a:solidFill>
                <a:latin typeface="Chalkboard" charset="0"/>
                <a:ea typeface="Chalkboard" charset="0"/>
                <a:cs typeface="Chalkboard" charset="0"/>
              </a:rPr>
              <a:t>Imagine Learning</a:t>
            </a:r>
          </a:p>
          <a:p>
            <a:r>
              <a:rPr lang="en-US" dirty="0">
                <a:solidFill>
                  <a:srgbClr val="0070C0"/>
                </a:solidFill>
                <a:latin typeface="Chalkboard" charset="0"/>
                <a:ea typeface="Chalkboard" charset="0"/>
                <a:cs typeface="Chalkboard" charset="0"/>
              </a:rPr>
              <a:t>Story Bird</a:t>
            </a:r>
          </a:p>
          <a:p>
            <a:endParaRPr lang="en-US" dirty="0">
              <a:solidFill>
                <a:srgbClr val="0070C0"/>
              </a:solidFill>
              <a:latin typeface="Chalkboard" charset="0"/>
              <a:ea typeface="Chalkboard" charset="0"/>
              <a:cs typeface="Chalkboard" charset="0"/>
            </a:endParaRPr>
          </a:p>
          <a:p>
            <a:endParaRPr lang="en-US" dirty="0">
              <a:solidFill>
                <a:srgbClr val="0070C0"/>
              </a:solidFill>
              <a:latin typeface="Chalkboard" charset="0"/>
              <a:ea typeface="Chalkboard" charset="0"/>
              <a:cs typeface="Chalkboard" charset="0"/>
            </a:endParaRPr>
          </a:p>
          <a:p>
            <a:endParaRPr lang="en-US" sz="3600" dirty="0"/>
          </a:p>
        </p:txBody>
      </p:sp>
    </p:spTree>
    <p:extLst>
      <p:ext uri="{BB962C8B-B14F-4D97-AF65-F5344CB8AC3E}">
        <p14:creationId xmlns:p14="http://schemas.microsoft.com/office/powerpoint/2010/main" val="2321672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3393" y="191007"/>
            <a:ext cx="7773338" cy="1596177"/>
          </a:xfrm>
        </p:spPr>
        <p:txBody>
          <a:bodyPr/>
          <a:lstStyle/>
          <a:p>
            <a:r>
              <a:rPr lang="en-US" b="1" dirty="0">
                <a:solidFill>
                  <a:srgbClr val="0070C0"/>
                </a:solidFill>
                <a:latin typeface="Chalkboard" charset="0"/>
                <a:ea typeface="Chalkboard" charset="0"/>
                <a:cs typeface="Chalkboard" charset="0"/>
              </a:rPr>
              <a:t>Behavior and Rewards</a:t>
            </a:r>
          </a:p>
        </p:txBody>
      </p:sp>
      <p:sp>
        <p:nvSpPr>
          <p:cNvPr id="2" name="Content Placeholder 1"/>
          <p:cNvSpPr>
            <a:spLocks noGrp="1"/>
          </p:cNvSpPr>
          <p:nvPr>
            <p:ph sz="quarter" idx="13"/>
          </p:nvPr>
        </p:nvSpPr>
        <p:spPr>
          <a:xfrm>
            <a:off x="1844635" y="1591056"/>
            <a:ext cx="8490857" cy="4791457"/>
          </a:xfrm>
        </p:spPr>
        <p:txBody>
          <a:bodyPr>
            <a:normAutofit fontScale="92500" lnSpcReduction="20000"/>
          </a:bodyPr>
          <a:lstStyle/>
          <a:p>
            <a:r>
              <a:rPr lang="en-US" dirty="0">
                <a:solidFill>
                  <a:srgbClr val="0070C0"/>
                </a:solidFill>
                <a:latin typeface="Chalkboard" charset="0"/>
                <a:ea typeface="Chalkboard" charset="0"/>
                <a:cs typeface="Chalkboard" charset="0"/>
              </a:rPr>
              <a:t>Whole Group- Class Points</a:t>
            </a:r>
          </a:p>
          <a:p>
            <a:r>
              <a:rPr lang="en-US" dirty="0">
                <a:solidFill>
                  <a:srgbClr val="0070C0"/>
                </a:solidFill>
                <a:latin typeface="Chalkboard" charset="0"/>
                <a:ea typeface="Chalkboard" charset="0"/>
                <a:cs typeface="Chalkboard" charset="0"/>
              </a:rPr>
              <a:t>Small Group- Table Points</a:t>
            </a:r>
          </a:p>
          <a:p>
            <a:r>
              <a:rPr lang="en-US" dirty="0">
                <a:solidFill>
                  <a:srgbClr val="0070C0"/>
                </a:solidFill>
                <a:latin typeface="Chalkboard" charset="0"/>
                <a:ea typeface="Chalkboard" charset="0"/>
                <a:cs typeface="Chalkboard" charset="0"/>
              </a:rPr>
              <a:t>Individual- Raffle Tickets &amp; Rainbow clip chart</a:t>
            </a:r>
          </a:p>
          <a:p>
            <a:endParaRPr lang="en-US" sz="900" dirty="0">
              <a:solidFill>
                <a:srgbClr val="0070C0"/>
              </a:solidFill>
              <a:latin typeface="Chalkboard" charset="0"/>
              <a:ea typeface="Chalkboard" charset="0"/>
              <a:cs typeface="Chalkboard" charset="0"/>
            </a:endParaRPr>
          </a:p>
          <a:p>
            <a:r>
              <a:rPr lang="en-US" dirty="0">
                <a:solidFill>
                  <a:srgbClr val="0070C0"/>
                </a:solidFill>
                <a:latin typeface="Chalkboard" charset="0"/>
                <a:ea typeface="Chalkboard" charset="0"/>
                <a:cs typeface="Chalkboard" charset="0"/>
              </a:rPr>
              <a:t>Rewards- extra recess, reading, math mastery, mini market space, explain everything, notability, popsicle party, and/or microphone play</a:t>
            </a:r>
          </a:p>
          <a:p>
            <a:endParaRPr lang="en-US" sz="900" dirty="0">
              <a:solidFill>
                <a:srgbClr val="0070C0"/>
              </a:solidFill>
              <a:latin typeface="Chalkboard" charset="0"/>
              <a:ea typeface="Chalkboard" charset="0"/>
              <a:cs typeface="Chalkboard" charset="0"/>
            </a:endParaRPr>
          </a:p>
          <a:p>
            <a:r>
              <a:rPr lang="en-US" dirty="0">
                <a:solidFill>
                  <a:srgbClr val="0070C0"/>
                </a:solidFill>
                <a:latin typeface="Chalkboard" charset="0"/>
                <a:ea typeface="Chalkboard" charset="0"/>
                <a:cs typeface="Chalkboard" charset="0"/>
              </a:rPr>
              <a:t>DOJO-</a:t>
            </a:r>
            <a:r>
              <a:rPr lang="en-US" sz="2400" dirty="0" err="1">
                <a:solidFill>
                  <a:srgbClr val="0070C0"/>
                </a:solidFill>
              </a:rPr>
              <a:t>ClassDojo</a:t>
            </a:r>
            <a:r>
              <a:rPr lang="en-US" sz="2400" dirty="0">
                <a:solidFill>
                  <a:srgbClr val="0070C0"/>
                </a:solidFill>
              </a:rPr>
              <a:t> is a communication app for the classroom. It connects teachers, parents, and students who use it to share photos, videos, and messages through the school day. They use </a:t>
            </a:r>
            <a:r>
              <a:rPr lang="en-US" sz="2400" dirty="0" err="1">
                <a:solidFill>
                  <a:srgbClr val="0070C0"/>
                </a:solidFill>
              </a:rPr>
              <a:t>ClassDojo</a:t>
            </a:r>
            <a:r>
              <a:rPr lang="en-US" sz="2400" dirty="0">
                <a:solidFill>
                  <a:srgbClr val="0070C0"/>
                </a:solidFill>
              </a:rPr>
              <a:t> to work together as a team, share in the classroom experience, and bring big ideas to life in their classrooms and homes.</a:t>
            </a:r>
            <a:endParaRPr lang="en-US" dirty="0">
              <a:solidFill>
                <a:srgbClr val="0070C0"/>
              </a:solidFill>
              <a:latin typeface="Chalkboard" charset="0"/>
              <a:ea typeface="Chalkboard" charset="0"/>
              <a:cs typeface="Chalkboard" charset="0"/>
            </a:endParaRPr>
          </a:p>
          <a:p>
            <a:r>
              <a:rPr lang="en-US" dirty="0">
                <a:solidFill>
                  <a:srgbClr val="0070C0"/>
                </a:solidFill>
                <a:latin typeface="Chalkboard" charset="0"/>
                <a:ea typeface="Chalkboard" charset="0"/>
                <a:cs typeface="Chalkboard" charset="0"/>
              </a:rPr>
              <a:t>https://</a:t>
            </a:r>
            <a:r>
              <a:rPr lang="en-US" dirty="0" err="1">
                <a:solidFill>
                  <a:srgbClr val="0070C0"/>
                </a:solidFill>
                <a:latin typeface="Chalkboard" charset="0"/>
                <a:ea typeface="Chalkboard" charset="0"/>
                <a:cs typeface="Chalkboard" charset="0"/>
              </a:rPr>
              <a:t>www.classdojo.com</a:t>
            </a:r>
            <a:r>
              <a:rPr lang="en-US" dirty="0">
                <a:solidFill>
                  <a:srgbClr val="0070C0"/>
                </a:solidFill>
                <a:latin typeface="Chalkboard" charset="0"/>
                <a:ea typeface="Chalkboard" charset="0"/>
                <a:cs typeface="Chalkboard" charset="0"/>
              </a:rPr>
              <a:t>/about/</a:t>
            </a:r>
          </a:p>
        </p:txBody>
      </p:sp>
    </p:spTree>
    <p:extLst>
      <p:ext uri="{BB962C8B-B14F-4D97-AF65-F5344CB8AC3E}">
        <p14:creationId xmlns:p14="http://schemas.microsoft.com/office/powerpoint/2010/main" val="237874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332" y="1"/>
            <a:ext cx="7773338" cy="1596177"/>
          </a:xfrm>
        </p:spPr>
        <p:txBody>
          <a:bodyPr/>
          <a:lstStyle/>
          <a:p>
            <a:r>
              <a:rPr lang="en-US" b="1" dirty="0">
                <a:solidFill>
                  <a:srgbClr val="0070C0"/>
                </a:solidFill>
                <a:latin typeface="Chalkboard" charset="0"/>
                <a:ea typeface="Chalkboard" charset="0"/>
                <a:cs typeface="Chalkboard" charset="0"/>
              </a:rPr>
              <a:t>Consequences</a:t>
            </a:r>
          </a:p>
        </p:txBody>
      </p:sp>
      <p:sp>
        <p:nvSpPr>
          <p:cNvPr id="2" name="Content Placeholder 1"/>
          <p:cNvSpPr>
            <a:spLocks noGrp="1"/>
          </p:cNvSpPr>
          <p:nvPr>
            <p:ph sz="quarter" idx="13"/>
          </p:nvPr>
        </p:nvSpPr>
        <p:spPr>
          <a:xfrm>
            <a:off x="1981201" y="1389177"/>
            <a:ext cx="8229600" cy="5071001"/>
          </a:xfrm>
        </p:spPr>
        <p:txBody>
          <a:bodyPr>
            <a:normAutofit fontScale="92500" lnSpcReduction="20000"/>
          </a:bodyPr>
          <a:lstStyle/>
          <a:p>
            <a:pPr algn="ctr"/>
            <a:r>
              <a:rPr lang="en-US" b="1" u="sng" dirty="0">
                <a:solidFill>
                  <a:srgbClr val="0070C0"/>
                </a:solidFill>
                <a:latin typeface="Chalkboard" charset="0"/>
                <a:ea typeface="Chalkboard" charset="0"/>
                <a:cs typeface="Chalkboard" charset="0"/>
              </a:rPr>
              <a:t>Communication-</a:t>
            </a:r>
          </a:p>
          <a:p>
            <a:pPr algn="ctr"/>
            <a:r>
              <a:rPr lang="en-US" b="1" u="sng" dirty="0">
                <a:solidFill>
                  <a:srgbClr val="0070C0"/>
                </a:solidFill>
                <a:latin typeface="Chalkboard" charset="0"/>
                <a:ea typeface="Chalkboard" charset="0"/>
                <a:cs typeface="Chalkboard" charset="0"/>
              </a:rPr>
              <a:t> Talk it out, empowerment, accountability</a:t>
            </a:r>
          </a:p>
          <a:p>
            <a:pPr algn="ctr"/>
            <a:endParaRPr lang="en-US" sz="800" b="1" u="sng" dirty="0">
              <a:solidFill>
                <a:srgbClr val="0070C0"/>
              </a:solidFill>
              <a:latin typeface="Chalkboard" charset="0"/>
              <a:ea typeface="Chalkboard" charset="0"/>
              <a:cs typeface="Chalkboard" charset="0"/>
            </a:endParaRPr>
          </a:p>
          <a:p>
            <a:pPr algn="ctr"/>
            <a:r>
              <a:rPr lang="en-US" b="1" u="sng" dirty="0">
                <a:solidFill>
                  <a:srgbClr val="0070C0"/>
                </a:solidFill>
                <a:latin typeface="Chalkboard" charset="0"/>
                <a:ea typeface="Chalkboard" charset="0"/>
                <a:cs typeface="Chalkboard" charset="0"/>
              </a:rPr>
              <a:t>“Oops” Slip</a:t>
            </a:r>
          </a:p>
          <a:p>
            <a:r>
              <a:rPr lang="en-US" dirty="0">
                <a:solidFill>
                  <a:srgbClr val="0070C0"/>
                </a:solidFill>
                <a:latin typeface="Chalkboard" charset="0"/>
                <a:ea typeface="Chalkboard" charset="0"/>
                <a:cs typeface="Chalkboard" charset="0"/>
              </a:rPr>
              <a:t>Given to students for missing homework assignments, missing signatures, and behavior that needs improvement. If your child has an “Oops” slip, please sign and have child return to school the following day. Thank you.</a:t>
            </a:r>
          </a:p>
          <a:p>
            <a:pPr algn="ctr"/>
            <a:r>
              <a:rPr lang="en-US" b="1" u="sng" dirty="0">
                <a:solidFill>
                  <a:srgbClr val="0070C0"/>
                </a:solidFill>
                <a:latin typeface="Chalkboard" charset="0"/>
                <a:ea typeface="Chalkboard" charset="0"/>
                <a:cs typeface="Chalkboard" charset="0"/>
              </a:rPr>
              <a:t>Missing ASSIGNMENTS</a:t>
            </a:r>
          </a:p>
          <a:p>
            <a:r>
              <a:rPr lang="en-US" dirty="0">
                <a:solidFill>
                  <a:srgbClr val="0070C0"/>
                </a:solidFill>
                <a:latin typeface="Chalkboard" charset="0"/>
                <a:ea typeface="Chalkboard" charset="0"/>
                <a:cs typeface="Chalkboard" charset="0"/>
              </a:rPr>
              <a:t>Students may stay in for recess to complete any missing assignments (circumstances warranted)</a:t>
            </a:r>
          </a:p>
          <a:p>
            <a:r>
              <a:rPr lang="en-US" dirty="0">
                <a:solidFill>
                  <a:srgbClr val="0070C0"/>
                </a:solidFill>
                <a:latin typeface="Chalkboard" charset="0"/>
                <a:ea typeface="Chalkboard" charset="0"/>
                <a:cs typeface="Chalkboard" charset="0"/>
              </a:rPr>
              <a:t>Students will not miss recess, but will receive an “Oops” slip for not having signature.</a:t>
            </a:r>
          </a:p>
          <a:p>
            <a:endParaRPr lang="en-US" u="sng" dirty="0"/>
          </a:p>
          <a:p>
            <a:endParaRPr lang="en-US" dirty="0"/>
          </a:p>
        </p:txBody>
      </p:sp>
    </p:spTree>
    <p:extLst>
      <p:ext uri="{BB962C8B-B14F-4D97-AF65-F5344CB8AC3E}">
        <p14:creationId xmlns:p14="http://schemas.microsoft.com/office/powerpoint/2010/main" val="234715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rgbClr val="0070C0"/>
                </a:solidFill>
                <a:latin typeface="Chalkboard" charset="0"/>
                <a:ea typeface="Chalkboard" charset="0"/>
                <a:cs typeface="Chalkboard" charset="0"/>
              </a:rPr>
              <a:t>Service Learning Project                (SLP)</a:t>
            </a:r>
          </a:p>
        </p:txBody>
      </p:sp>
      <p:sp>
        <p:nvSpPr>
          <p:cNvPr id="2" name="Content Placeholder 1"/>
          <p:cNvSpPr>
            <a:spLocks noGrp="1"/>
          </p:cNvSpPr>
          <p:nvPr>
            <p:ph sz="quarter" idx="13"/>
          </p:nvPr>
        </p:nvSpPr>
        <p:spPr>
          <a:xfrm>
            <a:off x="2396068" y="2173185"/>
            <a:ext cx="7408333" cy="3952979"/>
          </a:xfrm>
        </p:spPr>
        <p:txBody>
          <a:bodyPr>
            <a:normAutofit/>
          </a:bodyPr>
          <a:lstStyle/>
          <a:p>
            <a:r>
              <a:rPr lang="en-US" dirty="0">
                <a:solidFill>
                  <a:srgbClr val="0070C0"/>
                </a:solidFill>
                <a:latin typeface="Chalkboard" charset="0"/>
                <a:ea typeface="Chalkboard" charset="0"/>
                <a:cs typeface="Chalkboard" charset="0"/>
              </a:rPr>
              <a:t>HANA Fund-Coastal Animal Hospital </a:t>
            </a:r>
          </a:p>
          <a:p>
            <a:endParaRPr lang="en-US" sz="1000" dirty="0">
              <a:solidFill>
                <a:srgbClr val="0070C0"/>
              </a:solidFill>
              <a:latin typeface="Chalkboard" charset="0"/>
              <a:ea typeface="Chalkboard" charset="0"/>
              <a:cs typeface="Chalkboard" charset="0"/>
            </a:endParaRPr>
          </a:p>
          <a:p>
            <a:r>
              <a:rPr lang="en-US" dirty="0">
                <a:solidFill>
                  <a:srgbClr val="0070C0"/>
                </a:solidFill>
                <a:latin typeface="Chalkboard" charset="0"/>
                <a:ea typeface="Chalkboard" charset="0"/>
                <a:cs typeface="Chalkboard" charset="0"/>
              </a:rPr>
              <a:t>Students demonstrate altruism and learn how to run a project that involves organization, brain storming, delegating, advertising, and economics.</a:t>
            </a:r>
          </a:p>
        </p:txBody>
      </p:sp>
    </p:spTree>
    <p:extLst>
      <p:ext uri="{BB962C8B-B14F-4D97-AF65-F5344CB8AC3E}">
        <p14:creationId xmlns:p14="http://schemas.microsoft.com/office/powerpoint/2010/main" val="3197344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330" y="391886"/>
            <a:ext cx="7773338" cy="1187532"/>
          </a:xfrm>
        </p:spPr>
        <p:txBody>
          <a:bodyPr>
            <a:normAutofit fontScale="90000"/>
          </a:bodyPr>
          <a:lstStyle/>
          <a:p>
            <a:br>
              <a:rPr lang="en-US" sz="6000" b="1" dirty="0">
                <a:solidFill>
                  <a:srgbClr val="0070C0"/>
                </a:solidFill>
                <a:latin typeface="Chalkboard" charset="0"/>
                <a:ea typeface="Chalkboard" charset="0"/>
                <a:cs typeface="Chalkboard" charset="0"/>
              </a:rPr>
            </a:br>
            <a:r>
              <a:rPr lang="en-US" sz="6000" b="1" dirty="0">
                <a:solidFill>
                  <a:srgbClr val="0070C0"/>
                </a:solidFill>
                <a:latin typeface="Chalkboard" charset="0"/>
                <a:ea typeface="Chalkboard" charset="0"/>
                <a:cs typeface="Chalkboard" charset="0"/>
              </a:rPr>
              <a:t>Field Trips </a:t>
            </a:r>
            <a:br>
              <a:rPr lang="en-US" sz="6000" dirty="0"/>
            </a:br>
            <a:endParaRPr lang="en-US" sz="6000" dirty="0"/>
          </a:p>
        </p:txBody>
      </p:sp>
      <p:sp>
        <p:nvSpPr>
          <p:cNvPr id="2" name="Content Placeholder 1"/>
          <p:cNvSpPr>
            <a:spLocks noGrp="1"/>
          </p:cNvSpPr>
          <p:nvPr>
            <p:ph sz="quarter" idx="13"/>
          </p:nvPr>
        </p:nvSpPr>
        <p:spPr>
          <a:xfrm>
            <a:off x="1820882" y="1194387"/>
            <a:ext cx="8550235" cy="5396913"/>
          </a:xfrm>
        </p:spPr>
        <p:txBody>
          <a:bodyPr>
            <a:noAutofit/>
          </a:bodyPr>
          <a:lstStyle/>
          <a:p>
            <a:r>
              <a:rPr lang="en-US" dirty="0">
                <a:solidFill>
                  <a:srgbClr val="0070C0"/>
                </a:solidFill>
                <a:latin typeface="Chalkboard" charset="0"/>
                <a:ea typeface="Chalkboard" charset="0"/>
                <a:cs typeface="Chalkboard" charset="0"/>
              </a:rPr>
              <a:t>EUSD Farm Lab </a:t>
            </a:r>
          </a:p>
          <a:p>
            <a:r>
              <a:rPr lang="en-US" dirty="0">
                <a:solidFill>
                  <a:srgbClr val="0070C0"/>
                </a:solidFill>
                <a:latin typeface="Chalkboard" charset="0"/>
                <a:ea typeface="Chalkboard" charset="0"/>
                <a:cs typeface="Chalkboard" charset="0"/>
              </a:rPr>
              <a:t>Plants and Animal Habitats: San </a:t>
            </a:r>
            <a:r>
              <a:rPr lang="en-US" dirty="0" err="1">
                <a:solidFill>
                  <a:srgbClr val="0070C0"/>
                </a:solidFill>
                <a:latin typeface="Chalkboard" charset="0"/>
                <a:ea typeface="Chalkboard" charset="0"/>
                <a:cs typeface="Chalkboard" charset="0"/>
              </a:rPr>
              <a:t>Elijo</a:t>
            </a:r>
            <a:r>
              <a:rPr lang="en-US" dirty="0">
                <a:solidFill>
                  <a:srgbClr val="0070C0"/>
                </a:solidFill>
                <a:latin typeface="Chalkboard" charset="0"/>
                <a:ea typeface="Chalkboard" charset="0"/>
                <a:cs typeface="Chalkboard" charset="0"/>
              </a:rPr>
              <a:t> Lagoon Encinitas History</a:t>
            </a:r>
          </a:p>
          <a:p>
            <a:r>
              <a:rPr lang="en-US" dirty="0">
                <a:solidFill>
                  <a:srgbClr val="0070C0"/>
                </a:solidFill>
                <a:latin typeface="Chalkboard" charset="0"/>
                <a:ea typeface="Chalkboard" charset="0"/>
                <a:cs typeface="Chalkboard" charset="0"/>
              </a:rPr>
              <a:t>Trunk Show </a:t>
            </a:r>
            <a:r>
              <a:rPr lang="en-US" dirty="0" err="1">
                <a:solidFill>
                  <a:srgbClr val="0070C0"/>
                </a:solidFill>
                <a:latin typeface="Chalkboard" charset="0"/>
                <a:ea typeface="Chalkboard" charset="0"/>
                <a:cs typeface="Chalkboard" charset="0"/>
              </a:rPr>
              <a:t>Kumeyaay</a:t>
            </a:r>
            <a:endParaRPr lang="en-US" dirty="0">
              <a:solidFill>
                <a:srgbClr val="0070C0"/>
              </a:solidFill>
              <a:latin typeface="Chalkboard" charset="0"/>
              <a:ea typeface="Chalkboard" charset="0"/>
              <a:cs typeface="Chalkboard" charset="0"/>
            </a:endParaRPr>
          </a:p>
          <a:p>
            <a:r>
              <a:rPr lang="en-US" dirty="0">
                <a:solidFill>
                  <a:srgbClr val="0070C0"/>
                </a:solidFill>
                <a:latin typeface="Chalkboard" charset="0"/>
                <a:ea typeface="Chalkboard" charset="0"/>
                <a:cs typeface="Chalkboard" charset="0"/>
              </a:rPr>
              <a:t>SLP, HANA Fund-Coastal Animal Hospital </a:t>
            </a:r>
          </a:p>
          <a:p>
            <a:r>
              <a:rPr lang="en-US" dirty="0">
                <a:solidFill>
                  <a:srgbClr val="0070C0"/>
                </a:solidFill>
                <a:latin typeface="Chalkboard" charset="0"/>
                <a:ea typeface="Chalkboard" charset="0"/>
                <a:cs typeface="Chalkboard" charset="0"/>
              </a:rPr>
              <a:t>California Chaparral Institute-    Founder, Rick Halsey</a:t>
            </a:r>
          </a:p>
          <a:p>
            <a:r>
              <a:rPr lang="en-US" dirty="0">
                <a:solidFill>
                  <a:srgbClr val="0070C0"/>
                </a:solidFill>
                <a:latin typeface="Chalkboard" charset="0"/>
              </a:rPr>
              <a:t>CHILDREN’S AUTHOR, KAREN DOBYNS (WRITING PROCESS AND BOOK SIGNING)</a:t>
            </a:r>
            <a:endParaRPr lang="en-US" dirty="0"/>
          </a:p>
          <a:p>
            <a:endParaRPr lang="en-US" sz="3400" dirty="0"/>
          </a:p>
          <a:p>
            <a:endParaRPr lang="en-US" sz="3600" dirty="0"/>
          </a:p>
        </p:txBody>
      </p:sp>
    </p:spTree>
    <p:extLst>
      <p:ext uri="{BB962C8B-B14F-4D97-AF65-F5344CB8AC3E}">
        <p14:creationId xmlns:p14="http://schemas.microsoft.com/office/powerpoint/2010/main" val="1473918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rgbClr val="0070C0"/>
                </a:solidFill>
                <a:latin typeface="Chalkboard" charset="0"/>
                <a:ea typeface="Chalkboard" charset="0"/>
                <a:cs typeface="Chalkboard" charset="0"/>
              </a:rPr>
              <a:t>Conferences/School Breaks</a:t>
            </a:r>
          </a:p>
        </p:txBody>
      </p:sp>
      <p:sp>
        <p:nvSpPr>
          <p:cNvPr id="2" name="Content Placeholder 1"/>
          <p:cNvSpPr>
            <a:spLocks noGrp="1"/>
          </p:cNvSpPr>
          <p:nvPr>
            <p:ph sz="quarter" idx="13"/>
          </p:nvPr>
        </p:nvSpPr>
        <p:spPr>
          <a:xfrm>
            <a:off x="1981202" y="1714160"/>
            <a:ext cx="8229599" cy="4889840"/>
          </a:xfrm>
        </p:spPr>
        <p:txBody>
          <a:bodyPr>
            <a:normAutofit/>
          </a:bodyPr>
          <a:lstStyle/>
          <a:p>
            <a:r>
              <a:rPr lang="en-US" sz="3200" dirty="0">
                <a:solidFill>
                  <a:srgbClr val="0070C0"/>
                </a:solidFill>
                <a:latin typeface="Chalkboard" charset="0"/>
                <a:ea typeface="Chalkboard" charset="0"/>
                <a:cs typeface="Chalkboard" charset="0"/>
              </a:rPr>
              <a:t>October 14-17 Conferences</a:t>
            </a:r>
          </a:p>
          <a:p>
            <a:r>
              <a:rPr lang="en-US" sz="3200" dirty="0">
                <a:solidFill>
                  <a:srgbClr val="0070C0"/>
                </a:solidFill>
                <a:latin typeface="Chalkboard" charset="0"/>
                <a:ea typeface="Chalkboard" charset="0"/>
                <a:cs typeface="Chalkboard" charset="0"/>
              </a:rPr>
              <a:t>October 21- Nov.1 Fall Break</a:t>
            </a:r>
          </a:p>
          <a:p>
            <a:r>
              <a:rPr lang="en-US" sz="3200" dirty="0">
                <a:solidFill>
                  <a:srgbClr val="0070C0"/>
                </a:solidFill>
                <a:latin typeface="Chalkboard" charset="0"/>
                <a:ea typeface="Chalkboard" charset="0"/>
                <a:cs typeface="Chalkboard" charset="0"/>
              </a:rPr>
              <a:t>December 20- January 3 Winter Break</a:t>
            </a:r>
          </a:p>
          <a:p>
            <a:r>
              <a:rPr lang="en-US" sz="3200" dirty="0">
                <a:solidFill>
                  <a:srgbClr val="0070C0"/>
                </a:solidFill>
                <a:latin typeface="Chalkboard" charset="0"/>
                <a:ea typeface="Chalkboard" charset="0"/>
                <a:cs typeface="Chalkboard" charset="0"/>
              </a:rPr>
              <a:t>January 17 1</a:t>
            </a:r>
            <a:r>
              <a:rPr lang="en-US" sz="3200" baseline="30000" dirty="0">
                <a:solidFill>
                  <a:srgbClr val="0070C0"/>
                </a:solidFill>
                <a:latin typeface="Chalkboard" charset="0"/>
                <a:ea typeface="Chalkboard" charset="0"/>
                <a:cs typeface="Chalkboard" charset="0"/>
              </a:rPr>
              <a:t>st</a:t>
            </a:r>
            <a:r>
              <a:rPr lang="en-US" sz="3200" dirty="0">
                <a:solidFill>
                  <a:srgbClr val="0070C0"/>
                </a:solidFill>
                <a:latin typeface="Chalkboard" charset="0"/>
                <a:ea typeface="Chalkboard" charset="0"/>
                <a:cs typeface="Chalkboard" charset="0"/>
              </a:rPr>
              <a:t> semester report card </a:t>
            </a:r>
          </a:p>
          <a:p>
            <a:r>
              <a:rPr lang="en-US" sz="3200" dirty="0">
                <a:solidFill>
                  <a:srgbClr val="0070C0"/>
                </a:solidFill>
                <a:latin typeface="Chalkboard" charset="0"/>
                <a:ea typeface="Chalkboard" charset="0"/>
                <a:cs typeface="Chalkboard" charset="0"/>
              </a:rPr>
              <a:t>March 23-26 Conferences</a:t>
            </a:r>
          </a:p>
          <a:p>
            <a:r>
              <a:rPr lang="en-US" sz="3200" dirty="0">
                <a:solidFill>
                  <a:srgbClr val="0070C0"/>
                </a:solidFill>
                <a:latin typeface="Chalkboard" charset="0"/>
                <a:ea typeface="Chalkboard" charset="0"/>
                <a:cs typeface="Chalkboard" charset="0"/>
              </a:rPr>
              <a:t>March 30 – April 10 Spring Break</a:t>
            </a:r>
          </a:p>
          <a:p>
            <a:r>
              <a:rPr lang="en-US" sz="3200" dirty="0">
                <a:solidFill>
                  <a:srgbClr val="0070C0"/>
                </a:solidFill>
                <a:latin typeface="Chalkboard" charset="0"/>
                <a:ea typeface="Chalkboard" charset="0"/>
                <a:cs typeface="Chalkboard" charset="0"/>
              </a:rPr>
              <a:t>June 19 End of Year Report Card and last day of school</a:t>
            </a:r>
          </a:p>
        </p:txBody>
      </p:sp>
    </p:spTree>
    <p:extLst>
      <p:ext uri="{BB962C8B-B14F-4D97-AF65-F5344CB8AC3E}">
        <p14:creationId xmlns:p14="http://schemas.microsoft.com/office/powerpoint/2010/main" val="2752135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38724" y="654145"/>
            <a:ext cx="7544268" cy="1596177"/>
          </a:xfrm>
        </p:spPr>
        <p:txBody>
          <a:bodyPr>
            <a:normAutofit/>
          </a:bodyPr>
          <a:lstStyle/>
          <a:p>
            <a:r>
              <a:rPr lang="en-US" sz="6000" b="1" dirty="0">
                <a:solidFill>
                  <a:srgbClr val="0070C0"/>
                </a:solidFill>
                <a:latin typeface="Chalkboard" charset="0"/>
                <a:ea typeface="Chalkboard" charset="0"/>
                <a:cs typeface="Chalkboard" charset="0"/>
              </a:rPr>
              <a:t>Celebrations</a:t>
            </a:r>
            <a:r>
              <a:rPr lang="en-US" sz="6000" dirty="0"/>
              <a:t>	</a:t>
            </a:r>
          </a:p>
        </p:txBody>
      </p:sp>
      <p:sp>
        <p:nvSpPr>
          <p:cNvPr id="2" name="Content Placeholder 1"/>
          <p:cNvSpPr>
            <a:spLocks noGrp="1"/>
          </p:cNvSpPr>
          <p:nvPr>
            <p:ph sz="quarter" idx="13"/>
          </p:nvPr>
        </p:nvSpPr>
        <p:spPr>
          <a:xfrm>
            <a:off x="2209330" y="2044701"/>
            <a:ext cx="7772870" cy="4114800"/>
          </a:xfrm>
        </p:spPr>
        <p:txBody>
          <a:bodyPr>
            <a:normAutofit fontScale="92500" lnSpcReduction="20000"/>
          </a:bodyPr>
          <a:lstStyle/>
          <a:p>
            <a:r>
              <a:rPr lang="en-US" sz="4000" dirty="0">
                <a:solidFill>
                  <a:srgbClr val="0070C0"/>
                </a:solidFill>
                <a:latin typeface="Chalkboard" charset="0"/>
                <a:ea typeface="Chalkboard" charset="0"/>
                <a:cs typeface="Chalkboard" charset="0"/>
              </a:rPr>
              <a:t>Birthday FUN… MONTHLY CELEBRATIONS/EXPERIENCES- YES (IN ADHERANCE WITH DISTRICT WELLNESS POLICY… NO SUGARY TREATS)</a:t>
            </a:r>
          </a:p>
          <a:p>
            <a:pPr marL="0" indent="0">
              <a:buNone/>
            </a:pPr>
            <a:endParaRPr lang="en-US" sz="1400" dirty="0">
              <a:solidFill>
                <a:srgbClr val="0070C0"/>
              </a:solidFill>
              <a:latin typeface="Chalkboard" charset="0"/>
              <a:ea typeface="Chalkboard" charset="0"/>
              <a:cs typeface="Chalkboard" charset="0"/>
            </a:endParaRPr>
          </a:p>
          <a:p>
            <a:r>
              <a:rPr lang="en-US" sz="4000" dirty="0">
                <a:solidFill>
                  <a:srgbClr val="0070C0"/>
                </a:solidFill>
                <a:latin typeface="Chalkboard" charset="0"/>
                <a:ea typeface="Chalkboard" charset="0"/>
                <a:cs typeface="Chalkboard" charset="0"/>
              </a:rPr>
              <a:t>Parties- October, prior to Fall Break, December Holiday, Valentines, End of School.</a:t>
            </a:r>
          </a:p>
        </p:txBody>
      </p:sp>
    </p:spTree>
    <p:extLst>
      <p:ext uri="{BB962C8B-B14F-4D97-AF65-F5344CB8AC3E}">
        <p14:creationId xmlns:p14="http://schemas.microsoft.com/office/powerpoint/2010/main" val="236680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9961" y="-212755"/>
            <a:ext cx="7773338" cy="1596177"/>
          </a:xfrm>
        </p:spPr>
        <p:txBody>
          <a:bodyPr>
            <a:normAutofit/>
          </a:bodyPr>
          <a:lstStyle/>
          <a:p>
            <a:r>
              <a:rPr lang="en-US" b="1" dirty="0">
                <a:solidFill>
                  <a:srgbClr val="0070C0"/>
                </a:solidFill>
                <a:latin typeface="Chalkboard" charset="0"/>
                <a:ea typeface="Chalkboard" charset="0"/>
                <a:cs typeface="Chalkboard" charset="0"/>
              </a:rPr>
              <a:t>Grading System</a:t>
            </a:r>
            <a:r>
              <a:rPr lang="en-US" dirty="0"/>
              <a:t>	</a:t>
            </a:r>
          </a:p>
        </p:txBody>
      </p:sp>
      <p:sp>
        <p:nvSpPr>
          <p:cNvPr id="2" name="Content Placeholder 1"/>
          <p:cNvSpPr>
            <a:spLocks noGrp="1"/>
          </p:cNvSpPr>
          <p:nvPr>
            <p:ph sz="quarter" idx="13"/>
          </p:nvPr>
        </p:nvSpPr>
        <p:spPr>
          <a:xfrm>
            <a:off x="1743137" y="974302"/>
            <a:ext cx="8714153" cy="5294922"/>
          </a:xfrm>
        </p:spPr>
        <p:txBody>
          <a:bodyPr>
            <a:noAutofit/>
          </a:bodyPr>
          <a:lstStyle/>
          <a:p>
            <a:r>
              <a:rPr lang="en-US" sz="2600" dirty="0">
                <a:solidFill>
                  <a:srgbClr val="0070C0"/>
                </a:solidFill>
                <a:latin typeface="Chalkboard" charset="0"/>
                <a:ea typeface="Chalkboard" charset="0"/>
                <a:cs typeface="Chalkboard" charset="0"/>
              </a:rPr>
              <a:t>Students will be evaluated on skill/content acquisition and their ability to analyze/apply skills       </a:t>
            </a:r>
          </a:p>
          <a:p>
            <a:r>
              <a:rPr lang="en-US" sz="2600" i="1" dirty="0">
                <a:solidFill>
                  <a:srgbClr val="0070C0"/>
                </a:solidFill>
                <a:latin typeface="Chalkboard" charset="0"/>
                <a:ea typeface="Chalkboard" charset="0"/>
                <a:cs typeface="Chalkboard" charset="0"/>
              </a:rPr>
              <a:t>Performance Rubric: </a:t>
            </a:r>
            <a:r>
              <a:rPr lang="en-US" sz="2600" dirty="0">
                <a:solidFill>
                  <a:srgbClr val="0070C0"/>
                </a:solidFill>
                <a:latin typeface="Chalkboard" charset="0"/>
                <a:ea typeface="Chalkboard" charset="0"/>
                <a:cs typeface="Chalkboard" charset="0"/>
              </a:rPr>
              <a:t>4- Exceeds Expectations, 3- Meets Expectations, 2- Below Expectations, 1- Far Below Expectations</a:t>
            </a:r>
          </a:p>
          <a:p>
            <a:r>
              <a:rPr lang="en-US" sz="2600" dirty="0">
                <a:solidFill>
                  <a:srgbClr val="0070C0"/>
                </a:solidFill>
                <a:latin typeface="Chalkboard" charset="0"/>
                <a:ea typeface="Chalkboard" charset="0"/>
                <a:cs typeface="Chalkboard" charset="0"/>
              </a:rPr>
              <a:t>Students will also be evaluated on the following </a:t>
            </a:r>
            <a:r>
              <a:rPr lang="en-US" sz="2600" i="1" dirty="0">
                <a:solidFill>
                  <a:srgbClr val="0070C0"/>
                </a:solidFill>
                <a:latin typeface="Chalkboard" charset="0"/>
                <a:ea typeface="Chalkboard" charset="0"/>
                <a:cs typeface="Chalkboard" charset="0"/>
              </a:rPr>
              <a:t>World Ready skills: </a:t>
            </a:r>
            <a:r>
              <a:rPr lang="en-US" sz="2600" dirty="0">
                <a:solidFill>
                  <a:srgbClr val="0070C0"/>
                </a:solidFill>
                <a:latin typeface="Chalkboard" charset="0"/>
                <a:ea typeface="Chalkboard" charset="0"/>
                <a:cs typeface="Chalkboard" charset="0"/>
              </a:rPr>
              <a:t>Self-regulation, Perseverance, Collaboration, resourcefulness, Responsibility, and Quality of Work</a:t>
            </a:r>
          </a:p>
        </p:txBody>
      </p:sp>
    </p:spTree>
    <p:extLst>
      <p:ext uri="{BB962C8B-B14F-4D97-AF65-F5344CB8AC3E}">
        <p14:creationId xmlns:p14="http://schemas.microsoft.com/office/powerpoint/2010/main" val="19603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38328"/>
            <a:ext cx="8229600" cy="1709928"/>
          </a:xfrm>
        </p:spPr>
        <p:txBody>
          <a:bodyPr/>
          <a:lstStyle/>
          <a:p>
            <a:r>
              <a:rPr lang="en-US" b="1" dirty="0">
                <a:solidFill>
                  <a:srgbClr val="0070C0"/>
                </a:solidFill>
                <a:latin typeface="Chalkboard" charset="0"/>
                <a:ea typeface="Chalkboard" charset="0"/>
                <a:cs typeface="Chalkboard" charset="0"/>
              </a:rPr>
              <a:t>STREAM</a:t>
            </a:r>
          </a:p>
        </p:txBody>
      </p:sp>
      <p:sp>
        <p:nvSpPr>
          <p:cNvPr id="2" name="Content Placeholder 1"/>
          <p:cNvSpPr>
            <a:spLocks noGrp="1"/>
          </p:cNvSpPr>
          <p:nvPr>
            <p:ph sz="quarter" idx="13"/>
          </p:nvPr>
        </p:nvSpPr>
        <p:spPr>
          <a:xfrm>
            <a:off x="2396068" y="2701314"/>
            <a:ext cx="7408333" cy="4156686"/>
          </a:xfrm>
        </p:spPr>
        <p:txBody>
          <a:bodyPr>
            <a:normAutofit fontScale="85000" lnSpcReduction="10000"/>
          </a:bodyPr>
          <a:lstStyle/>
          <a:p>
            <a:r>
              <a:rPr lang="en-US" sz="3200" dirty="0"/>
              <a:t>                         </a:t>
            </a:r>
            <a:r>
              <a:rPr lang="en-US" sz="3200" dirty="0">
                <a:solidFill>
                  <a:srgbClr val="0070C0"/>
                </a:solidFill>
                <a:latin typeface="Chalkboard" charset="0"/>
                <a:ea typeface="Chalkboard" charset="0"/>
                <a:cs typeface="Chalkboard" charset="0"/>
              </a:rPr>
              <a:t>Welcome to </a:t>
            </a:r>
            <a:r>
              <a:rPr lang="en-US" sz="3200" dirty="0" err="1">
                <a:solidFill>
                  <a:srgbClr val="0070C0"/>
                </a:solidFill>
                <a:latin typeface="Chalkboard" charset="0"/>
                <a:ea typeface="Chalkboard" charset="0"/>
                <a:cs typeface="Chalkboard" charset="0"/>
              </a:rPr>
              <a:t>Olivenhain</a:t>
            </a:r>
            <a:r>
              <a:rPr lang="en-US" sz="3200" dirty="0">
                <a:solidFill>
                  <a:srgbClr val="0070C0"/>
                </a:solidFill>
                <a:latin typeface="Chalkboard" charset="0"/>
                <a:ea typeface="Chalkboard" charset="0"/>
                <a:cs typeface="Chalkboard" charset="0"/>
              </a:rPr>
              <a:t> Pioneer Elementary School, a place where creativity and innovation is encouraged, critical thinking and problem solving skills are developed, and engaging learning opportunities are ubiquitous. Our S.T.R.E.A.M. emphasis, is designed to develop an interdisciplinary approach to learning by integrating </a:t>
            </a:r>
            <a:r>
              <a:rPr lang="en-US" sz="3200" b="1" dirty="0">
                <a:solidFill>
                  <a:srgbClr val="0070C0"/>
                </a:solidFill>
                <a:latin typeface="Chalkboard" charset="0"/>
                <a:ea typeface="Chalkboard" charset="0"/>
                <a:cs typeface="Chalkboard" charset="0"/>
              </a:rPr>
              <a:t>Science, Technology, Research, Engineering, Art </a:t>
            </a:r>
            <a:r>
              <a:rPr lang="en-US" sz="3200" dirty="0">
                <a:solidFill>
                  <a:srgbClr val="0070C0"/>
                </a:solidFill>
                <a:latin typeface="Chalkboard" charset="0"/>
                <a:ea typeface="Chalkboard" charset="0"/>
                <a:cs typeface="Chalkboard" charset="0"/>
              </a:rPr>
              <a:t>and</a:t>
            </a:r>
            <a:r>
              <a:rPr lang="en-US" sz="3200" b="1" dirty="0">
                <a:solidFill>
                  <a:srgbClr val="0070C0"/>
                </a:solidFill>
                <a:latin typeface="Chalkboard" charset="0"/>
                <a:ea typeface="Chalkboard" charset="0"/>
                <a:cs typeface="Chalkboard" charset="0"/>
              </a:rPr>
              <a:t> Mathematics </a:t>
            </a:r>
            <a:r>
              <a:rPr lang="en-US" sz="3200" dirty="0">
                <a:solidFill>
                  <a:srgbClr val="0070C0"/>
                </a:solidFill>
                <a:latin typeface="Chalkboard" charset="0"/>
                <a:ea typeface="Chalkboard" charset="0"/>
                <a:cs typeface="Chalkboard" charset="0"/>
              </a:rPr>
              <a:t>throughout our standards based curriculum.</a:t>
            </a:r>
          </a:p>
          <a:p>
            <a:endParaRPr lang="en-US" sz="3200" dirty="0"/>
          </a:p>
        </p:txBody>
      </p:sp>
      <p:pic>
        <p:nvPicPr>
          <p:cNvPr id="4" name="Picture 3" descr="STREAM-logo-sm.jpg"/>
          <p:cNvPicPr>
            <a:picLocks noChangeAspect="1"/>
          </p:cNvPicPr>
          <p:nvPr/>
        </p:nvPicPr>
        <p:blipFill>
          <a:blip r:embed="rId2"/>
          <a:stretch>
            <a:fillRect/>
          </a:stretch>
        </p:blipFill>
        <p:spPr>
          <a:xfrm>
            <a:off x="2827946" y="1801942"/>
            <a:ext cx="1340781" cy="1340781"/>
          </a:xfrm>
          <a:prstGeom prst="rect">
            <a:avLst/>
          </a:prstGeom>
        </p:spPr>
      </p:pic>
    </p:spTree>
    <p:extLst>
      <p:ext uri="{BB962C8B-B14F-4D97-AF65-F5344CB8AC3E}">
        <p14:creationId xmlns:p14="http://schemas.microsoft.com/office/powerpoint/2010/main" val="131632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547076"/>
            <a:ext cx="8229600" cy="781538"/>
          </a:xfrm>
        </p:spPr>
        <p:txBody>
          <a:bodyPr>
            <a:noAutofit/>
          </a:bodyPr>
          <a:lstStyle/>
          <a:p>
            <a:r>
              <a:rPr lang="en-US" sz="6000" b="1" dirty="0">
                <a:solidFill>
                  <a:srgbClr val="0070C0"/>
                </a:solidFill>
                <a:latin typeface="Chalkboard" charset="0"/>
                <a:ea typeface="Chalkboard" charset="0"/>
                <a:cs typeface="Chalkboard" charset="0"/>
              </a:rPr>
              <a:t>Background</a:t>
            </a:r>
          </a:p>
        </p:txBody>
      </p:sp>
      <p:sp>
        <p:nvSpPr>
          <p:cNvPr id="2" name="Content Placeholder 1"/>
          <p:cNvSpPr>
            <a:spLocks noGrp="1"/>
          </p:cNvSpPr>
          <p:nvPr>
            <p:ph sz="quarter" idx="13"/>
          </p:nvPr>
        </p:nvSpPr>
        <p:spPr>
          <a:xfrm>
            <a:off x="1773382" y="1328614"/>
            <a:ext cx="8716488" cy="5285942"/>
          </a:xfrm>
        </p:spPr>
        <p:txBody>
          <a:bodyP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500" dirty="0">
                <a:solidFill>
                  <a:srgbClr val="0070C0"/>
                </a:solidFill>
                <a:latin typeface="Chalkboard" charset="0"/>
                <a:ea typeface="Chalkboard" charset="0"/>
                <a:cs typeface="Chalkboard" charset="0"/>
              </a:rPr>
              <a:t>Raised in San Diego</a:t>
            </a:r>
          </a:p>
          <a:p>
            <a:r>
              <a:rPr lang="en-US" sz="4500" dirty="0">
                <a:solidFill>
                  <a:srgbClr val="0070C0"/>
                </a:solidFill>
                <a:latin typeface="Chalkboard" charset="0"/>
                <a:ea typeface="Chalkboard" charset="0"/>
                <a:cs typeface="Chalkboard" charset="0"/>
              </a:rPr>
              <a:t>M.Ed. National Louis University</a:t>
            </a:r>
          </a:p>
          <a:p>
            <a:r>
              <a:rPr lang="en-US" sz="4500" dirty="0">
                <a:solidFill>
                  <a:srgbClr val="0070C0"/>
                </a:solidFill>
                <a:latin typeface="Chalkboard" charset="0"/>
                <a:ea typeface="Chalkboard" charset="0"/>
                <a:cs typeface="Chalkboard" charset="0"/>
              </a:rPr>
              <a:t>Fellow-SDAWP, UCSD San Diego Area Writing Project</a:t>
            </a:r>
          </a:p>
          <a:p>
            <a:r>
              <a:rPr lang="en-US" sz="4500" dirty="0">
                <a:solidFill>
                  <a:srgbClr val="0070C0"/>
                </a:solidFill>
                <a:latin typeface="Chalkboard" charset="0"/>
                <a:ea typeface="Chalkboard" charset="0"/>
                <a:cs typeface="Chalkboard" charset="0"/>
              </a:rPr>
              <a:t>FIFTEENTH year as a teacher, eighth year at  EUSD, seventh year at OPE</a:t>
            </a:r>
          </a:p>
          <a:p>
            <a:r>
              <a:rPr lang="en-US" sz="4500" dirty="0">
                <a:solidFill>
                  <a:srgbClr val="0070C0"/>
                </a:solidFill>
                <a:latin typeface="Chalkboard" charset="0"/>
                <a:ea typeface="Chalkboard" charset="0"/>
                <a:cs typeface="Chalkboard" charset="0"/>
              </a:rPr>
              <a:t>EUSD Presenter of curriculum and Instruction</a:t>
            </a:r>
          </a:p>
          <a:p>
            <a:r>
              <a:rPr lang="en-US" sz="4500" dirty="0">
                <a:solidFill>
                  <a:srgbClr val="0070C0"/>
                </a:solidFill>
                <a:latin typeface="Chalkboard" charset="0"/>
                <a:ea typeface="Chalkboard" charset="0"/>
                <a:cs typeface="Chalkboard" charset="0"/>
              </a:rPr>
              <a:t>Researched and developed Common Core Curriculum for OPE</a:t>
            </a:r>
          </a:p>
          <a:p>
            <a:r>
              <a:rPr lang="en-US" sz="4500" dirty="0">
                <a:solidFill>
                  <a:srgbClr val="0070C0"/>
                </a:solidFill>
                <a:latin typeface="Chalkboard" charset="0"/>
                <a:ea typeface="Chalkboard" charset="0"/>
                <a:cs typeface="Chalkboard" charset="0"/>
              </a:rPr>
              <a:t>PLC Facilitator- DuFour Group, Chicago</a:t>
            </a:r>
          </a:p>
          <a:p>
            <a:r>
              <a:rPr lang="en-US" sz="4500" dirty="0">
                <a:solidFill>
                  <a:srgbClr val="0070C0"/>
                </a:solidFill>
                <a:latin typeface="Chalkboard" charset="0"/>
                <a:ea typeface="Chalkboard" charset="0"/>
                <a:cs typeface="Chalkboard" charset="0"/>
              </a:rPr>
              <a:t>California Association for the Gifted (CAG)</a:t>
            </a:r>
          </a:p>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4264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b="1" dirty="0">
                <a:solidFill>
                  <a:srgbClr val="0070C0"/>
                </a:solidFill>
                <a:latin typeface="Chalkboard" charset="0"/>
                <a:ea typeface="Chalkboard" charset="0"/>
                <a:cs typeface="Chalkboard" charset="0"/>
              </a:rPr>
              <a:t>Philosophy</a:t>
            </a:r>
          </a:p>
        </p:txBody>
      </p:sp>
      <p:sp>
        <p:nvSpPr>
          <p:cNvPr id="2" name="Content Placeholder 1"/>
          <p:cNvSpPr>
            <a:spLocks noGrp="1"/>
          </p:cNvSpPr>
          <p:nvPr>
            <p:ph sz="quarter" idx="13"/>
          </p:nvPr>
        </p:nvSpPr>
        <p:spPr>
          <a:xfrm>
            <a:off x="2078184" y="1895382"/>
            <a:ext cx="8229599" cy="4535107"/>
          </a:xfrm>
        </p:spPr>
        <p:txBody>
          <a:bodyPr>
            <a:normAutofit/>
          </a:bodyPr>
          <a:lstStyle/>
          <a:p>
            <a:r>
              <a:rPr lang="en-US" sz="4000" dirty="0">
                <a:solidFill>
                  <a:srgbClr val="0070C0"/>
                </a:solidFill>
                <a:latin typeface="Chalkboard" charset="0"/>
                <a:ea typeface="Chalkboard" charset="0"/>
                <a:cs typeface="Chalkboard" charset="0"/>
              </a:rPr>
              <a:t>Whole Child, </a:t>
            </a:r>
            <a:r>
              <a:rPr lang="en-US" sz="4000" i="1" dirty="0">
                <a:solidFill>
                  <a:srgbClr val="0070C0"/>
                </a:solidFill>
                <a:latin typeface="Chalkboard" charset="0"/>
                <a:ea typeface="Chalkboard" charset="0"/>
                <a:cs typeface="Chalkboard" charset="0"/>
              </a:rPr>
              <a:t>Believe in Yourself!</a:t>
            </a:r>
            <a:endParaRPr lang="en-US" sz="4000" dirty="0">
              <a:solidFill>
                <a:srgbClr val="0070C0"/>
              </a:solidFill>
              <a:latin typeface="Chalkboard" charset="0"/>
              <a:ea typeface="Chalkboard" charset="0"/>
              <a:cs typeface="Chalkboard" charset="0"/>
            </a:endParaRPr>
          </a:p>
          <a:p>
            <a:r>
              <a:rPr lang="en-US" sz="4000" dirty="0">
                <a:solidFill>
                  <a:srgbClr val="0070C0"/>
                </a:solidFill>
                <a:latin typeface="Chalkboard" charset="0"/>
                <a:ea typeface="Chalkboard" charset="0"/>
                <a:cs typeface="Chalkboard" charset="0"/>
              </a:rPr>
              <a:t>Self Efficacy =                          Academic Excellence + Social + Emotional Development</a:t>
            </a:r>
          </a:p>
          <a:p>
            <a:r>
              <a:rPr lang="en-US" sz="4000" dirty="0">
                <a:solidFill>
                  <a:srgbClr val="0070C0"/>
                </a:solidFill>
                <a:latin typeface="Chalkboard" charset="0"/>
                <a:ea typeface="Chalkboard" charset="0"/>
                <a:cs typeface="Chalkboard" charset="0"/>
              </a:rPr>
              <a:t>Community of Learners</a:t>
            </a:r>
          </a:p>
          <a:p>
            <a:r>
              <a:rPr lang="en-US" sz="4000" dirty="0">
                <a:solidFill>
                  <a:srgbClr val="0070C0"/>
                </a:solidFill>
                <a:latin typeface="Chalkboard" charset="0"/>
                <a:ea typeface="Chalkboard" charset="0"/>
                <a:cs typeface="Chalkboard" charset="0"/>
              </a:rPr>
              <a:t>Expectations</a:t>
            </a:r>
          </a:p>
          <a:p>
            <a:endParaRPr lang="en-US" sz="4000" dirty="0"/>
          </a:p>
        </p:txBody>
      </p:sp>
    </p:spTree>
    <p:extLst>
      <p:ext uri="{BB962C8B-B14F-4D97-AF65-F5344CB8AC3E}">
        <p14:creationId xmlns:p14="http://schemas.microsoft.com/office/powerpoint/2010/main" val="140723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B3C05-BEE8-8047-B6F2-0ECA426F7FB8}"/>
              </a:ext>
            </a:extLst>
          </p:cNvPr>
          <p:cNvSpPr>
            <a:spLocks noGrp="1"/>
          </p:cNvSpPr>
          <p:nvPr>
            <p:ph type="title"/>
          </p:nvPr>
        </p:nvSpPr>
        <p:spPr>
          <a:xfrm>
            <a:off x="2209332" y="618519"/>
            <a:ext cx="7773338" cy="143482"/>
          </a:xfrm>
        </p:spPr>
        <p:txBody>
          <a:bodyPr>
            <a:normAutofit fontScale="90000"/>
          </a:bodyPr>
          <a:lstStyle/>
          <a:p>
            <a:endParaRPr lang="en-US" dirty="0"/>
          </a:p>
        </p:txBody>
      </p:sp>
      <p:pic>
        <p:nvPicPr>
          <p:cNvPr id="7" name="Content Placeholder 6">
            <a:extLst>
              <a:ext uri="{FF2B5EF4-FFF2-40B4-BE49-F238E27FC236}">
                <a16:creationId xmlns:a16="http://schemas.microsoft.com/office/drawing/2014/main" id="{C48EEE5D-8260-DD45-B0D5-BC6E676EC9C8}"/>
              </a:ext>
            </a:extLst>
          </p:cNvPr>
          <p:cNvPicPr>
            <a:picLocks noGrp="1" noChangeAspect="1"/>
          </p:cNvPicPr>
          <p:nvPr>
            <p:ph sz="quarter" idx="13"/>
          </p:nvPr>
        </p:nvPicPr>
        <p:blipFill>
          <a:blip r:embed="rId2"/>
          <a:stretch>
            <a:fillRect/>
          </a:stretch>
        </p:blipFill>
        <p:spPr>
          <a:xfrm>
            <a:off x="1687616" y="493328"/>
            <a:ext cx="8816770" cy="6250372"/>
          </a:xfrm>
          <a:prstGeom prst="rect">
            <a:avLst/>
          </a:prstGeom>
        </p:spPr>
      </p:pic>
    </p:spTree>
    <p:extLst>
      <p:ext uri="{BB962C8B-B14F-4D97-AF65-F5344CB8AC3E}">
        <p14:creationId xmlns:p14="http://schemas.microsoft.com/office/powerpoint/2010/main" val="406611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33698" y="-249382"/>
            <a:ext cx="8229600" cy="1549611"/>
          </a:xfrm>
        </p:spPr>
        <p:txBody>
          <a:bodyPr/>
          <a:lstStyle/>
          <a:p>
            <a:r>
              <a:rPr lang="en-US" b="1" dirty="0">
                <a:solidFill>
                  <a:srgbClr val="0070C0"/>
                </a:solidFill>
                <a:latin typeface="Chalkboard" charset="0"/>
                <a:ea typeface="Chalkboard" charset="0"/>
                <a:cs typeface="Chalkboard" charset="0"/>
              </a:rPr>
              <a:t>Schedule</a:t>
            </a:r>
          </a:p>
        </p:txBody>
      </p:sp>
      <p:sp>
        <p:nvSpPr>
          <p:cNvPr id="2" name="Content Placeholder 1"/>
          <p:cNvSpPr>
            <a:spLocks noGrp="1"/>
          </p:cNvSpPr>
          <p:nvPr>
            <p:ph sz="quarter" idx="13"/>
          </p:nvPr>
        </p:nvSpPr>
        <p:spPr>
          <a:xfrm>
            <a:off x="2160162" y="922832"/>
            <a:ext cx="8882743" cy="5688983"/>
          </a:xfrm>
        </p:spPr>
        <p:txBody>
          <a:bodyPr numCol="2">
            <a:normAutofit fontScale="92500" lnSpcReduction="10000"/>
          </a:bodyPr>
          <a:lstStyle/>
          <a:p>
            <a:r>
              <a:rPr lang="en-US" sz="1700" dirty="0">
                <a:solidFill>
                  <a:srgbClr val="0070C0"/>
                </a:solidFill>
                <a:latin typeface="Chalkboard" charset="0"/>
                <a:ea typeface="Chalkboard" charset="0"/>
                <a:cs typeface="Chalkboard" charset="0"/>
              </a:rPr>
              <a:t>7:57a.m. 	Line up bell rings</a:t>
            </a:r>
          </a:p>
          <a:p>
            <a:r>
              <a:rPr lang="en-US" sz="1700" dirty="0">
                <a:solidFill>
                  <a:srgbClr val="0070C0"/>
                </a:solidFill>
                <a:latin typeface="Chalkboard" charset="0"/>
                <a:ea typeface="Chalkboard" charset="0"/>
                <a:cs typeface="Chalkboard" charset="0"/>
              </a:rPr>
              <a:t>8:15 a.m. 	Language Arts </a:t>
            </a:r>
          </a:p>
          <a:p>
            <a:r>
              <a:rPr lang="en-US" sz="1700" dirty="0">
                <a:solidFill>
                  <a:srgbClr val="0070C0"/>
                </a:solidFill>
                <a:latin typeface="Chalkboard" charset="0"/>
                <a:ea typeface="Chalkboard" charset="0"/>
                <a:cs typeface="Chalkboard" charset="0"/>
              </a:rPr>
              <a:t>9:40 a.m.	Recess</a:t>
            </a:r>
          </a:p>
          <a:p>
            <a:r>
              <a:rPr lang="en-US" sz="1700" dirty="0">
                <a:solidFill>
                  <a:srgbClr val="0070C0"/>
                </a:solidFill>
                <a:latin typeface="Chalkboard" charset="0"/>
                <a:ea typeface="Chalkboard" charset="0"/>
                <a:cs typeface="Chalkboard" charset="0"/>
              </a:rPr>
              <a:t>9:55 a.m. 	Mathematics</a:t>
            </a:r>
          </a:p>
          <a:p>
            <a:r>
              <a:rPr lang="en-US" sz="1700" dirty="0">
                <a:solidFill>
                  <a:srgbClr val="0070C0"/>
                </a:solidFill>
                <a:latin typeface="Chalkboard" charset="0"/>
                <a:ea typeface="Chalkboard" charset="0"/>
                <a:cs typeface="Chalkboard" charset="0"/>
              </a:rPr>
              <a:t>11:00 a.m.	Study Hall</a:t>
            </a:r>
          </a:p>
          <a:p>
            <a:r>
              <a:rPr lang="en-US" sz="1700" dirty="0">
                <a:solidFill>
                  <a:srgbClr val="0070C0"/>
                </a:solidFill>
                <a:latin typeface="Chalkboard" charset="0"/>
                <a:ea typeface="Chalkboard" charset="0"/>
                <a:cs typeface="Chalkboard" charset="0"/>
              </a:rPr>
              <a:t>11:25a.m.	Lunch</a:t>
            </a:r>
          </a:p>
          <a:p>
            <a:r>
              <a:rPr lang="en-US" sz="1700" dirty="0">
                <a:solidFill>
                  <a:srgbClr val="0070C0"/>
                </a:solidFill>
                <a:latin typeface="Chalkboard" charset="0"/>
                <a:ea typeface="Chalkboard" charset="0"/>
                <a:cs typeface="Chalkboard" charset="0"/>
              </a:rPr>
              <a:t>12:05p.m.	Read Aloud</a:t>
            </a:r>
          </a:p>
          <a:p>
            <a:r>
              <a:rPr lang="en-US" sz="1700" dirty="0">
                <a:solidFill>
                  <a:srgbClr val="0070C0"/>
                </a:solidFill>
                <a:latin typeface="Chalkboard" charset="0"/>
                <a:ea typeface="Chalkboard" charset="0"/>
                <a:cs typeface="Chalkboard" charset="0"/>
              </a:rPr>
              <a:t>12:30p.m.	Writing</a:t>
            </a:r>
          </a:p>
          <a:p>
            <a:r>
              <a:rPr lang="en-US" sz="1700" dirty="0">
                <a:solidFill>
                  <a:srgbClr val="0070C0"/>
                </a:solidFill>
                <a:latin typeface="Chalkboard" charset="0"/>
                <a:ea typeface="Chalkboard" charset="0"/>
                <a:cs typeface="Chalkboard" charset="0"/>
              </a:rPr>
              <a:t>1:30p.m.		Soc. Stud,  			Science, PE, or ART</a:t>
            </a:r>
          </a:p>
          <a:p>
            <a:r>
              <a:rPr lang="en-US" sz="1700" dirty="0">
                <a:solidFill>
                  <a:srgbClr val="0070C0"/>
                </a:solidFill>
                <a:latin typeface="Chalkboard" charset="0"/>
                <a:ea typeface="Chalkboard" charset="0"/>
                <a:cs typeface="Chalkboard" charset="0"/>
              </a:rPr>
              <a:t>2:20p.m.	Dismissal</a:t>
            </a:r>
          </a:p>
          <a:p>
            <a:endParaRPr lang="en-US" sz="1700" i="1" u="sng" dirty="0">
              <a:solidFill>
                <a:srgbClr val="0070C0"/>
              </a:solidFill>
              <a:latin typeface="Chalkboard" charset="0"/>
              <a:ea typeface="Chalkboard" charset="0"/>
              <a:cs typeface="Chalkboard" charset="0"/>
            </a:endParaRPr>
          </a:p>
          <a:p>
            <a:endParaRPr lang="en-US" sz="1700" i="1" u="sng" dirty="0">
              <a:solidFill>
                <a:srgbClr val="0070C0"/>
              </a:solidFill>
              <a:latin typeface="Chalkboard" charset="0"/>
              <a:ea typeface="Chalkboard" charset="0"/>
              <a:cs typeface="Chalkboard" charset="0"/>
            </a:endParaRPr>
          </a:p>
          <a:p>
            <a:endParaRPr lang="en-US" sz="1700" i="1" u="sng" dirty="0">
              <a:solidFill>
                <a:srgbClr val="0070C0"/>
              </a:solidFill>
              <a:latin typeface="Chalkboard" charset="0"/>
              <a:ea typeface="Chalkboard" charset="0"/>
              <a:cs typeface="Chalkboard" charset="0"/>
            </a:endParaRPr>
          </a:p>
          <a:p>
            <a:endParaRPr lang="en-US" sz="1700" i="1" u="sng" dirty="0">
              <a:solidFill>
                <a:srgbClr val="0070C0"/>
              </a:solidFill>
              <a:latin typeface="Chalkboard" charset="0"/>
              <a:ea typeface="Chalkboard" charset="0"/>
              <a:cs typeface="Chalkboard" charset="0"/>
            </a:endParaRPr>
          </a:p>
          <a:p>
            <a:endParaRPr lang="en-US" sz="1700" i="1" u="sng" dirty="0">
              <a:solidFill>
                <a:srgbClr val="0070C0"/>
              </a:solidFill>
              <a:latin typeface="Chalkboard" charset="0"/>
              <a:ea typeface="Chalkboard" charset="0"/>
              <a:cs typeface="Chalkboard" charset="0"/>
            </a:endParaRPr>
          </a:p>
          <a:p>
            <a:pPr marL="0" indent="0">
              <a:buNone/>
            </a:pPr>
            <a:endParaRPr lang="en-US" sz="1700" i="1" u="sng" dirty="0">
              <a:solidFill>
                <a:srgbClr val="0070C0"/>
              </a:solidFill>
              <a:latin typeface="Chalkboard" charset="0"/>
              <a:ea typeface="Chalkboard" charset="0"/>
              <a:cs typeface="Chalkboard" charset="0"/>
            </a:endParaRPr>
          </a:p>
          <a:p>
            <a:r>
              <a:rPr lang="en-US" sz="1700" i="1" u="sng" dirty="0">
                <a:solidFill>
                  <a:srgbClr val="0070C0"/>
                </a:solidFill>
                <a:latin typeface="Chalkboard" charset="0"/>
                <a:ea typeface="Chalkboard" charset="0"/>
                <a:cs typeface="Chalkboard" charset="0"/>
              </a:rPr>
              <a:t>Monday</a:t>
            </a:r>
            <a:r>
              <a:rPr lang="en-US" sz="1700" i="1" dirty="0">
                <a:solidFill>
                  <a:srgbClr val="0070C0"/>
                </a:solidFill>
                <a:latin typeface="Chalkboard" charset="0"/>
                <a:ea typeface="Chalkboard" charset="0"/>
                <a:cs typeface="Chalkboard" charset="0"/>
              </a:rPr>
              <a:t>:  </a:t>
            </a:r>
          </a:p>
          <a:p>
            <a:r>
              <a:rPr lang="en-US" sz="1700" i="1" dirty="0">
                <a:solidFill>
                  <a:srgbClr val="0070C0"/>
                </a:solidFill>
                <a:latin typeface="Chalkboard" charset="0"/>
                <a:ea typeface="Chalkboard" charset="0"/>
                <a:cs typeface="Chalkboard" charset="0"/>
              </a:rPr>
              <a:t>8:10-8:40 yoga                        </a:t>
            </a:r>
          </a:p>
          <a:p>
            <a:r>
              <a:rPr lang="en-US" sz="1700" i="1" dirty="0">
                <a:solidFill>
                  <a:srgbClr val="0070C0"/>
                </a:solidFill>
                <a:latin typeface="Chalkboard" charset="0"/>
                <a:ea typeface="Chalkboard" charset="0"/>
                <a:cs typeface="Chalkboard" charset="0"/>
              </a:rPr>
              <a:t>8:40-9:10 Library/TRAC and          </a:t>
            </a:r>
          </a:p>
          <a:p>
            <a:r>
              <a:rPr lang="en-US" sz="1700" i="1" dirty="0">
                <a:solidFill>
                  <a:srgbClr val="0070C0"/>
                </a:solidFill>
                <a:latin typeface="Chalkboard" charset="0"/>
                <a:ea typeface="Chalkboard" charset="0"/>
                <a:cs typeface="Chalkboard" charset="0"/>
              </a:rPr>
              <a:t>9:10-9:40 Music</a:t>
            </a:r>
          </a:p>
          <a:p>
            <a:endParaRPr lang="en-US" sz="900" i="1" dirty="0">
              <a:solidFill>
                <a:srgbClr val="0070C0"/>
              </a:solidFill>
              <a:latin typeface="Chalkboard" charset="0"/>
              <a:ea typeface="Chalkboard" charset="0"/>
              <a:cs typeface="Chalkboard" charset="0"/>
            </a:endParaRPr>
          </a:p>
          <a:p>
            <a:r>
              <a:rPr lang="en-US" sz="1700" i="1" u="sng" dirty="0">
                <a:solidFill>
                  <a:srgbClr val="0070C0"/>
                </a:solidFill>
                <a:latin typeface="Chalkboard" charset="0"/>
                <a:ea typeface="Chalkboard" charset="0"/>
                <a:cs typeface="Chalkboard" charset="0"/>
              </a:rPr>
              <a:t>Wednesday</a:t>
            </a:r>
            <a:r>
              <a:rPr lang="en-US" sz="1700" i="1" dirty="0">
                <a:solidFill>
                  <a:srgbClr val="0070C0"/>
                </a:solidFill>
                <a:latin typeface="Chalkboard" charset="0"/>
                <a:ea typeface="Chalkboard" charset="0"/>
                <a:cs typeface="Chalkboard" charset="0"/>
              </a:rPr>
              <a:t> Wheel Day: </a:t>
            </a:r>
          </a:p>
          <a:p>
            <a:r>
              <a:rPr lang="en-US" sz="1700" i="1" dirty="0">
                <a:solidFill>
                  <a:srgbClr val="0070C0"/>
                </a:solidFill>
                <a:latin typeface="Chalkboard" charset="0"/>
                <a:ea typeface="Chalkboard" charset="0"/>
                <a:cs typeface="Chalkboard" charset="0"/>
              </a:rPr>
              <a:t>12:10-12:50 stream, 	           </a:t>
            </a:r>
          </a:p>
          <a:p>
            <a:r>
              <a:rPr lang="en-US" sz="1700" i="1" dirty="0">
                <a:solidFill>
                  <a:srgbClr val="0070C0"/>
                </a:solidFill>
                <a:latin typeface="Chalkboard" charset="0"/>
                <a:ea typeface="Chalkboard" charset="0"/>
                <a:cs typeface="Chalkboard" charset="0"/>
              </a:rPr>
              <a:t>12:55-1:35 cad and</a:t>
            </a:r>
          </a:p>
          <a:p>
            <a:r>
              <a:rPr lang="en-US" sz="1700" i="1" dirty="0">
                <a:solidFill>
                  <a:srgbClr val="0070C0"/>
                </a:solidFill>
                <a:latin typeface="Chalkboard" charset="0"/>
                <a:ea typeface="Chalkboard" charset="0"/>
                <a:cs typeface="Chalkboard" charset="0"/>
              </a:rPr>
              <a:t>1:40-2:20 </a:t>
            </a:r>
            <a:r>
              <a:rPr lang="en-US" sz="1700" i="1" dirty="0" err="1">
                <a:solidFill>
                  <a:srgbClr val="0070C0"/>
                </a:solidFill>
                <a:latin typeface="Chalkboard" charset="0"/>
                <a:ea typeface="Chalkboard" charset="0"/>
                <a:cs typeface="Chalkboard" charset="0"/>
              </a:rPr>
              <a:t>pe</a:t>
            </a:r>
            <a:endParaRPr lang="en-US" sz="1700" i="1" dirty="0">
              <a:solidFill>
                <a:srgbClr val="0070C0"/>
              </a:solidFill>
              <a:latin typeface="Chalkboard" charset="0"/>
              <a:ea typeface="Chalkboard" charset="0"/>
              <a:cs typeface="Chalkboard" charset="0"/>
            </a:endParaRPr>
          </a:p>
          <a:p>
            <a:endParaRPr lang="en-US" sz="900" i="1" dirty="0">
              <a:solidFill>
                <a:srgbClr val="0070C0"/>
              </a:solidFill>
              <a:latin typeface="Chalkboard" charset="0"/>
              <a:ea typeface="Chalkboard" charset="0"/>
              <a:cs typeface="Chalkboard" charset="0"/>
            </a:endParaRPr>
          </a:p>
          <a:p>
            <a:r>
              <a:rPr lang="en-US" sz="1700" i="1" u="sng" dirty="0">
                <a:solidFill>
                  <a:srgbClr val="0070C0"/>
                </a:solidFill>
                <a:latin typeface="Chalkboard" charset="0"/>
                <a:ea typeface="Chalkboard" charset="0"/>
                <a:cs typeface="Chalkboard" charset="0"/>
              </a:rPr>
              <a:t>Thursday</a:t>
            </a:r>
            <a:r>
              <a:rPr lang="en-US" sz="1700" i="1" dirty="0">
                <a:solidFill>
                  <a:srgbClr val="0070C0"/>
                </a:solidFill>
                <a:latin typeface="Chalkboard" charset="0"/>
                <a:ea typeface="Chalkboard" charset="0"/>
                <a:cs typeface="Chalkboard" charset="0"/>
              </a:rPr>
              <a:t>: stream 8:10-8:40</a:t>
            </a:r>
          </a:p>
          <a:p>
            <a:endParaRPr lang="en-US" sz="900" i="1" dirty="0">
              <a:solidFill>
                <a:srgbClr val="0070C0"/>
              </a:solidFill>
              <a:latin typeface="Chalkboard" charset="0"/>
              <a:ea typeface="Chalkboard" charset="0"/>
              <a:cs typeface="Chalkboard" charset="0"/>
            </a:endParaRPr>
          </a:p>
          <a:p>
            <a:r>
              <a:rPr lang="en-US" sz="1700" i="1" u="sng" dirty="0">
                <a:solidFill>
                  <a:srgbClr val="0070C0"/>
                </a:solidFill>
                <a:latin typeface="Chalkboard" charset="0"/>
                <a:ea typeface="Chalkboard" charset="0"/>
                <a:cs typeface="Chalkboard" charset="0"/>
              </a:rPr>
              <a:t>Friday</a:t>
            </a:r>
            <a:r>
              <a:rPr lang="en-US" sz="1700" i="1" dirty="0">
                <a:solidFill>
                  <a:srgbClr val="0070C0"/>
                </a:solidFill>
                <a:latin typeface="Chalkboard" charset="0"/>
                <a:ea typeface="Chalkboard" charset="0"/>
                <a:cs typeface="Chalkboard" charset="0"/>
              </a:rPr>
              <a:t>:   Language Arts , Math, </a:t>
            </a:r>
          </a:p>
          <a:p>
            <a:r>
              <a:rPr lang="en-US" sz="1700" i="1" dirty="0">
                <a:solidFill>
                  <a:srgbClr val="0070C0"/>
                </a:solidFill>
                <a:latin typeface="Chalkboard" charset="0"/>
                <a:ea typeface="Chalkboard" charset="0"/>
                <a:cs typeface="Chalkboard" charset="0"/>
              </a:rPr>
              <a:t>            Buddies, Lunch, stream </a:t>
            </a:r>
          </a:p>
          <a:p>
            <a:r>
              <a:rPr lang="en-US" sz="1700" i="1" dirty="0">
                <a:solidFill>
                  <a:srgbClr val="0070C0"/>
                </a:solidFill>
                <a:latin typeface="Chalkboard" charset="0"/>
                <a:ea typeface="Chalkboard" charset="0"/>
                <a:cs typeface="Chalkboard" charset="0"/>
              </a:rPr>
              <a:t>            Star student, &amp; Writing</a:t>
            </a:r>
          </a:p>
          <a:p>
            <a:r>
              <a:rPr lang="en-US" sz="1700" i="1" dirty="0">
                <a:solidFill>
                  <a:srgbClr val="0070C0"/>
                </a:solidFill>
                <a:latin typeface="Chalkboard" charset="0"/>
                <a:ea typeface="Chalkboard" charset="0"/>
                <a:cs typeface="Chalkboard" charset="0"/>
              </a:rPr>
              <a:t> 12:45 Early Dismissal </a:t>
            </a:r>
          </a:p>
          <a:p>
            <a:endParaRPr lang="en-US" dirty="0">
              <a:solidFill>
                <a:srgbClr val="0070C0"/>
              </a:solidFill>
              <a:latin typeface="Chalkboard" charset="0"/>
              <a:ea typeface="Chalkboard" charset="0"/>
              <a:cs typeface="Chalkboard" charset="0"/>
            </a:endParaRPr>
          </a:p>
        </p:txBody>
      </p:sp>
    </p:spTree>
    <p:extLst>
      <p:ext uri="{BB962C8B-B14F-4D97-AF65-F5344CB8AC3E}">
        <p14:creationId xmlns:p14="http://schemas.microsoft.com/office/powerpoint/2010/main" val="272287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1" y="338328"/>
            <a:ext cx="8229601" cy="682950"/>
          </a:xfrm>
        </p:spPr>
        <p:txBody>
          <a:bodyPr>
            <a:normAutofit/>
          </a:bodyPr>
          <a:lstStyle/>
          <a:p>
            <a:r>
              <a:rPr lang="en-US" sz="3600" b="1" dirty="0">
                <a:solidFill>
                  <a:srgbClr val="0070C0"/>
                </a:solidFill>
                <a:latin typeface="Chalkboard" charset="0"/>
                <a:ea typeface="Chalkboard" charset="0"/>
                <a:cs typeface="Chalkboard" charset="0"/>
              </a:rPr>
              <a:t>Language Arts</a:t>
            </a:r>
          </a:p>
        </p:txBody>
      </p:sp>
      <p:sp>
        <p:nvSpPr>
          <p:cNvPr id="2" name="Content Placeholder 1"/>
          <p:cNvSpPr>
            <a:spLocks noGrp="1"/>
          </p:cNvSpPr>
          <p:nvPr>
            <p:ph sz="quarter" idx="13"/>
          </p:nvPr>
        </p:nvSpPr>
        <p:spPr>
          <a:xfrm>
            <a:off x="1684317" y="1246909"/>
            <a:ext cx="8823366" cy="5712031"/>
          </a:xfrm>
        </p:spPr>
        <p:txBody>
          <a:bodyPr>
            <a:normAutofit fontScale="92500" lnSpcReduction="10000"/>
          </a:bodyPr>
          <a:lstStyle/>
          <a:p>
            <a:pPr marL="0" indent="0">
              <a:lnSpc>
                <a:spcPct val="100000"/>
              </a:lnSpc>
              <a:spcBef>
                <a:spcPts val="0"/>
              </a:spcBef>
              <a:buNone/>
              <a:defRPr/>
            </a:pPr>
            <a:r>
              <a:rPr lang="en-US" dirty="0">
                <a:solidFill>
                  <a:srgbClr val="0070C0"/>
                </a:solidFill>
                <a:latin typeface="Chalkboard" charset="0"/>
                <a:ea typeface="Chalkboard" charset="0"/>
                <a:cs typeface="Chalkboard" charset="0"/>
              </a:rPr>
              <a:t>The following concepts and skills will be taught during morning work, whole group learning, leveled reading rotations, and writing blocks:</a:t>
            </a:r>
          </a:p>
          <a:p>
            <a:r>
              <a:rPr lang="en-US" b="1" i="1" dirty="0">
                <a:solidFill>
                  <a:srgbClr val="0070C0"/>
                </a:solidFill>
                <a:latin typeface="Chalkboard" charset="0"/>
                <a:ea typeface="Chalkboard" charset="0"/>
                <a:cs typeface="Chalkboard" charset="0"/>
              </a:rPr>
              <a:t>Reading</a:t>
            </a:r>
          </a:p>
          <a:p>
            <a:pPr lvl="1"/>
            <a:r>
              <a:rPr lang="en-US" sz="2800" i="1" dirty="0">
                <a:solidFill>
                  <a:srgbClr val="0070C0"/>
                </a:solidFill>
                <a:latin typeface="Chalkboard" charset="0"/>
                <a:ea typeface="Chalkboard" charset="0"/>
                <a:cs typeface="Chalkboard" charset="0"/>
              </a:rPr>
              <a:t>Literature-class novels and Nat Geo</a:t>
            </a:r>
          </a:p>
          <a:p>
            <a:pPr lvl="1"/>
            <a:r>
              <a:rPr lang="en-US" sz="2800" i="1" dirty="0">
                <a:solidFill>
                  <a:srgbClr val="0070C0"/>
                </a:solidFill>
                <a:latin typeface="Chalkboard" charset="0"/>
                <a:ea typeface="Chalkboard" charset="0"/>
                <a:cs typeface="Chalkboard" charset="0"/>
              </a:rPr>
              <a:t>Informational Text: nonfiction texts and Nat Geo</a:t>
            </a:r>
          </a:p>
          <a:p>
            <a:pPr lvl="1"/>
            <a:r>
              <a:rPr lang="en-US" sz="2800" i="1" dirty="0">
                <a:solidFill>
                  <a:srgbClr val="0070C0"/>
                </a:solidFill>
                <a:latin typeface="Chalkboard" charset="0"/>
                <a:ea typeface="Chalkboard" charset="0"/>
                <a:cs typeface="Chalkboard" charset="0"/>
              </a:rPr>
              <a:t>Foundational Skills- Phonics, Word Recognition, and Fluency</a:t>
            </a:r>
            <a:endParaRPr lang="en-US" sz="2800" dirty="0">
              <a:solidFill>
                <a:srgbClr val="0070C0"/>
              </a:solidFill>
              <a:latin typeface="Chalkboard" charset="0"/>
              <a:ea typeface="Chalkboard" charset="0"/>
              <a:cs typeface="Chalkboard" charset="0"/>
            </a:endParaRPr>
          </a:p>
          <a:p>
            <a:r>
              <a:rPr lang="en-US" b="1" i="1" dirty="0">
                <a:solidFill>
                  <a:srgbClr val="0070C0"/>
                </a:solidFill>
                <a:latin typeface="Chalkboard" charset="0"/>
                <a:ea typeface="Chalkboard" charset="0"/>
                <a:cs typeface="Chalkboard" charset="0"/>
              </a:rPr>
              <a:t>Writing-</a:t>
            </a:r>
            <a:r>
              <a:rPr lang="en-US" i="1" dirty="0">
                <a:solidFill>
                  <a:srgbClr val="0070C0"/>
                </a:solidFill>
                <a:latin typeface="Chalkboard" charset="0"/>
                <a:ea typeface="Chalkboard" charset="0"/>
                <a:cs typeface="Chalkboard" charset="0"/>
              </a:rPr>
              <a:t> Opinion, Informative/Explanatory, Narrative</a:t>
            </a:r>
            <a:endParaRPr lang="en-US" dirty="0">
              <a:solidFill>
                <a:srgbClr val="0070C0"/>
              </a:solidFill>
              <a:latin typeface="Chalkboard" charset="0"/>
              <a:ea typeface="Chalkboard" charset="0"/>
              <a:cs typeface="Chalkboard" charset="0"/>
            </a:endParaRPr>
          </a:p>
          <a:p>
            <a:r>
              <a:rPr lang="en-US" b="1" i="1" dirty="0">
                <a:solidFill>
                  <a:srgbClr val="0070C0"/>
                </a:solidFill>
                <a:latin typeface="Chalkboard" charset="0"/>
                <a:ea typeface="Chalkboard" charset="0"/>
                <a:cs typeface="Chalkboard" charset="0"/>
              </a:rPr>
              <a:t>Language-</a:t>
            </a:r>
            <a:r>
              <a:rPr lang="en-US" i="1" dirty="0">
                <a:solidFill>
                  <a:srgbClr val="0070C0"/>
                </a:solidFill>
                <a:latin typeface="Chalkboard" charset="0"/>
                <a:ea typeface="Chalkboard" charset="0"/>
                <a:cs typeface="Chalkboard" charset="0"/>
              </a:rPr>
              <a:t> grammar, punctuation, spelling capitalization, figurative language, vocabulary</a:t>
            </a:r>
            <a:endParaRPr lang="en-US" dirty="0">
              <a:solidFill>
                <a:srgbClr val="0070C0"/>
              </a:solidFill>
              <a:latin typeface="Chalkboard" charset="0"/>
              <a:ea typeface="Chalkboard" charset="0"/>
              <a:cs typeface="Chalkboard" charset="0"/>
            </a:endParaRPr>
          </a:p>
          <a:p>
            <a:r>
              <a:rPr lang="en-US" b="1" i="1" dirty="0">
                <a:solidFill>
                  <a:srgbClr val="0070C0"/>
                </a:solidFill>
                <a:latin typeface="Chalkboard" charset="0"/>
                <a:ea typeface="Chalkboard" charset="0"/>
                <a:cs typeface="Chalkboard" charset="0"/>
              </a:rPr>
              <a:t>Speaking and Listening-</a:t>
            </a:r>
            <a:r>
              <a:rPr lang="en-US" i="1" dirty="0">
                <a:solidFill>
                  <a:srgbClr val="0070C0"/>
                </a:solidFill>
                <a:latin typeface="Chalkboard" charset="0"/>
                <a:ea typeface="Chalkboard" charset="0"/>
                <a:cs typeface="Chalkboard" charset="0"/>
              </a:rPr>
              <a:t> comprehension and collaboration, presentation, knowledge and ideas (will also be focused on in all other subject areas)</a:t>
            </a:r>
            <a:endParaRPr lang="en-US" b="1" i="1" dirty="0">
              <a:solidFill>
                <a:srgbClr val="0070C0"/>
              </a:solidFill>
              <a:latin typeface="Chalkboard" charset="0"/>
              <a:ea typeface="Chalkboard" charset="0"/>
              <a:cs typeface="Chalkboard" charset="0"/>
            </a:endParaRPr>
          </a:p>
          <a:p>
            <a:endParaRPr lang="en-US" b="1" i="1" dirty="0"/>
          </a:p>
          <a:p>
            <a:endParaRPr lang="en-US" b="1" i="1" dirty="0"/>
          </a:p>
          <a:p>
            <a:pPr marL="0" indent="0">
              <a:lnSpc>
                <a:spcPct val="100000"/>
              </a:lnSpc>
              <a:spcBef>
                <a:spcPts val="0"/>
              </a:spcBef>
              <a:buNone/>
              <a:defRPr/>
            </a:pPr>
            <a:endParaRPr lang="en-US" dirty="0"/>
          </a:p>
          <a:p>
            <a:pPr marL="0" indent="0">
              <a:lnSpc>
                <a:spcPct val="100000"/>
              </a:lnSpc>
              <a:spcBef>
                <a:spcPts val="0"/>
              </a:spcBef>
              <a:buNone/>
              <a:defRPr/>
            </a:pPr>
            <a:endParaRPr lang="en-US" dirty="0"/>
          </a:p>
          <a:p>
            <a:pPr marL="0" indent="0">
              <a:lnSpc>
                <a:spcPct val="100000"/>
              </a:lnSpc>
              <a:spcBef>
                <a:spcPts val="0"/>
              </a:spcBef>
              <a:buNone/>
              <a:defRPr/>
            </a:pPr>
            <a:endParaRPr lang="en-US" dirty="0"/>
          </a:p>
        </p:txBody>
      </p:sp>
    </p:spTree>
    <p:extLst>
      <p:ext uri="{BB962C8B-B14F-4D97-AF65-F5344CB8AC3E}">
        <p14:creationId xmlns:p14="http://schemas.microsoft.com/office/powerpoint/2010/main" val="175403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38328"/>
            <a:ext cx="8229600" cy="813578"/>
          </a:xfrm>
        </p:spPr>
        <p:txBody>
          <a:bodyPr>
            <a:normAutofit fontScale="90000"/>
          </a:bodyPr>
          <a:lstStyle/>
          <a:p>
            <a:r>
              <a:rPr lang="en-US" sz="3600" b="1" dirty="0">
                <a:solidFill>
                  <a:srgbClr val="0070C0"/>
                </a:solidFill>
                <a:latin typeface="Chalkboard" charset="0"/>
                <a:ea typeface="Chalkboard" charset="0"/>
                <a:cs typeface="Chalkboard" charset="0"/>
              </a:rPr>
              <a:t>Math</a:t>
            </a:r>
            <a:br>
              <a:rPr lang="en-US" sz="3600" b="1" dirty="0">
                <a:solidFill>
                  <a:srgbClr val="0070C0"/>
                </a:solidFill>
                <a:latin typeface="Chalkboard" charset="0"/>
                <a:ea typeface="Chalkboard" charset="0"/>
                <a:cs typeface="Chalkboard" charset="0"/>
              </a:rPr>
            </a:br>
            <a:r>
              <a:rPr lang="en-US" sz="3600" b="1" dirty="0">
                <a:solidFill>
                  <a:srgbClr val="0070C0"/>
                </a:solidFill>
                <a:latin typeface="Chalkboard" charset="0"/>
                <a:ea typeface="Chalkboard" charset="0"/>
                <a:cs typeface="Chalkboard" charset="0"/>
              </a:rPr>
              <a:t>I-Ready and CGI</a:t>
            </a:r>
          </a:p>
        </p:txBody>
      </p:sp>
      <p:sp>
        <p:nvSpPr>
          <p:cNvPr id="2" name="Content Placeholder 1"/>
          <p:cNvSpPr>
            <a:spLocks noGrp="1"/>
          </p:cNvSpPr>
          <p:nvPr>
            <p:ph sz="quarter" idx="13"/>
          </p:nvPr>
        </p:nvSpPr>
        <p:spPr>
          <a:xfrm>
            <a:off x="1838697" y="1250428"/>
            <a:ext cx="8514607" cy="5471007"/>
          </a:xfrm>
        </p:spPr>
        <p:txBody>
          <a:bodyPr>
            <a:normAutofit lnSpcReduction="10000"/>
          </a:bodyPr>
          <a:lstStyle/>
          <a:p>
            <a:r>
              <a:rPr lang="en-US" dirty="0">
                <a:solidFill>
                  <a:srgbClr val="0070C0"/>
                </a:solidFill>
                <a:latin typeface="Chalkboard" charset="0"/>
                <a:ea typeface="Chalkboard" charset="0"/>
                <a:cs typeface="Chalkboard" charset="0"/>
              </a:rPr>
              <a:t>Divided into two different types of math classes (medium in three classes that include a mixture of high, medium and low, and one accelerated class): Mrs. </a:t>
            </a:r>
            <a:r>
              <a:rPr lang="en-US" dirty="0" err="1">
                <a:solidFill>
                  <a:srgbClr val="0070C0"/>
                </a:solidFill>
                <a:latin typeface="Chalkboard" charset="0"/>
                <a:ea typeface="Chalkboard" charset="0"/>
                <a:cs typeface="Chalkboard" charset="0"/>
              </a:rPr>
              <a:t>Madanat</a:t>
            </a:r>
            <a:r>
              <a:rPr lang="en-US" dirty="0">
                <a:solidFill>
                  <a:srgbClr val="0070C0"/>
                </a:solidFill>
                <a:latin typeface="Chalkboard" charset="0"/>
                <a:ea typeface="Chalkboard" charset="0"/>
                <a:cs typeface="Chalkboard" charset="0"/>
              </a:rPr>
              <a:t>, Mrs. Ebert/</a:t>
            </a:r>
            <a:r>
              <a:rPr lang="en-US" dirty="0" err="1">
                <a:solidFill>
                  <a:srgbClr val="0070C0"/>
                </a:solidFill>
                <a:latin typeface="Chalkboard" charset="0"/>
                <a:ea typeface="Chalkboard" charset="0"/>
                <a:cs typeface="Chalkboard" charset="0"/>
              </a:rPr>
              <a:t>Zaino</a:t>
            </a:r>
            <a:r>
              <a:rPr lang="en-US" dirty="0">
                <a:solidFill>
                  <a:srgbClr val="0070C0"/>
                </a:solidFill>
                <a:latin typeface="Chalkboard" charset="0"/>
                <a:ea typeface="Chalkboard" charset="0"/>
                <a:cs typeface="Chalkboard" charset="0"/>
              </a:rPr>
              <a:t>, Mrs. Clark, and Ms. Langevin</a:t>
            </a:r>
          </a:p>
          <a:p>
            <a:r>
              <a:rPr lang="en-US" dirty="0">
                <a:solidFill>
                  <a:srgbClr val="0070C0"/>
                </a:solidFill>
                <a:latin typeface="Chalkboard" charset="0"/>
                <a:ea typeface="Chalkboard" charset="0"/>
                <a:cs typeface="Chalkboard" charset="0"/>
              </a:rPr>
              <a:t>Math rotations are Monday through Thursday from 9:55-11:00. Fridays will focus on problem solving practices in homeroom as well as Measurement and Data and Geometry</a:t>
            </a:r>
          </a:p>
          <a:p>
            <a:r>
              <a:rPr lang="en-US" dirty="0">
                <a:solidFill>
                  <a:srgbClr val="0070C0"/>
                </a:solidFill>
                <a:latin typeface="Chalkboard" charset="0"/>
                <a:ea typeface="Chalkboard" charset="0"/>
                <a:cs typeface="Chalkboard" charset="0"/>
              </a:rPr>
              <a:t>All classes will be taught the 3</a:t>
            </a:r>
            <a:r>
              <a:rPr lang="en-US" baseline="30000" dirty="0">
                <a:solidFill>
                  <a:srgbClr val="0070C0"/>
                </a:solidFill>
                <a:latin typeface="Chalkboard" charset="0"/>
                <a:ea typeface="Chalkboard" charset="0"/>
                <a:cs typeface="Chalkboard" charset="0"/>
              </a:rPr>
              <a:t>rd</a:t>
            </a:r>
            <a:r>
              <a:rPr lang="en-US" dirty="0">
                <a:solidFill>
                  <a:srgbClr val="0070C0"/>
                </a:solidFill>
                <a:latin typeface="Chalkboard" charset="0"/>
                <a:ea typeface="Chalkboard" charset="0"/>
                <a:cs typeface="Chalkboard" charset="0"/>
              </a:rPr>
              <a:t> Grade Common Core Math Standards:</a:t>
            </a:r>
          </a:p>
          <a:p>
            <a:pPr lvl="1"/>
            <a:r>
              <a:rPr lang="en-US" sz="2800" dirty="0">
                <a:solidFill>
                  <a:srgbClr val="0070C0"/>
                </a:solidFill>
                <a:latin typeface="Chalkboard" charset="0"/>
                <a:ea typeface="Chalkboard" charset="0"/>
                <a:cs typeface="Chalkboard" charset="0"/>
              </a:rPr>
              <a:t>Operations and Algebraic Thinking</a:t>
            </a:r>
          </a:p>
          <a:p>
            <a:pPr lvl="1"/>
            <a:r>
              <a:rPr lang="en-US" sz="2800" dirty="0">
                <a:solidFill>
                  <a:srgbClr val="0070C0"/>
                </a:solidFill>
                <a:latin typeface="Chalkboard" charset="0"/>
                <a:ea typeface="Chalkboard" charset="0"/>
                <a:cs typeface="Chalkboard" charset="0"/>
              </a:rPr>
              <a:t>Number and Operations in Base Ten</a:t>
            </a:r>
          </a:p>
          <a:p>
            <a:pPr lvl="1"/>
            <a:r>
              <a:rPr lang="en-US" sz="2800">
                <a:solidFill>
                  <a:srgbClr val="0070C0"/>
                </a:solidFill>
                <a:latin typeface="Chalkboard" charset="0"/>
                <a:ea typeface="Chalkboard" charset="0"/>
                <a:cs typeface="Chalkboard" charset="0"/>
              </a:rPr>
              <a:t>Numbers and Operations- Fractions</a:t>
            </a:r>
            <a:endParaRPr lang="en-US" sz="2800" dirty="0">
              <a:solidFill>
                <a:srgbClr val="0070C0"/>
              </a:solidFill>
              <a:latin typeface="Chalkboard" charset="0"/>
              <a:ea typeface="Chalkboard" charset="0"/>
              <a:cs typeface="Chalkboard" charset="0"/>
            </a:endParaRPr>
          </a:p>
        </p:txBody>
      </p:sp>
    </p:spTree>
    <p:extLst>
      <p:ext uri="{BB962C8B-B14F-4D97-AF65-F5344CB8AC3E}">
        <p14:creationId xmlns:p14="http://schemas.microsoft.com/office/powerpoint/2010/main" val="243002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77E7A-2389-A143-B163-88FA6BF87C15}"/>
              </a:ext>
            </a:extLst>
          </p:cNvPr>
          <p:cNvSpPr>
            <a:spLocks noGrp="1"/>
          </p:cNvSpPr>
          <p:nvPr>
            <p:ph type="title"/>
          </p:nvPr>
        </p:nvSpPr>
        <p:spPr>
          <a:xfrm>
            <a:off x="2209330" y="228601"/>
            <a:ext cx="7773338" cy="1249495"/>
          </a:xfrm>
        </p:spPr>
        <p:txBody>
          <a:bodyPr>
            <a:normAutofit fontScale="90000"/>
          </a:bodyPr>
          <a:lstStyle/>
          <a:p>
            <a:r>
              <a:rPr lang="en-US" b="1" dirty="0">
                <a:solidFill>
                  <a:srgbClr val="0070C0"/>
                </a:solidFill>
                <a:latin typeface="Chalkboard" charset="0"/>
                <a:ea typeface="Chalkboard" charset="0"/>
                <a:cs typeface="Chalkboard" charset="0"/>
              </a:rPr>
              <a:t>Math</a:t>
            </a:r>
            <a:br>
              <a:rPr lang="en-US" b="1" dirty="0">
                <a:solidFill>
                  <a:srgbClr val="0070C0"/>
                </a:solidFill>
                <a:latin typeface="Chalkboard" charset="0"/>
                <a:ea typeface="Chalkboard" charset="0"/>
                <a:cs typeface="Chalkboard" charset="0"/>
              </a:rPr>
            </a:br>
            <a:r>
              <a:rPr lang="en-US" b="1" dirty="0">
                <a:solidFill>
                  <a:srgbClr val="0070C0"/>
                </a:solidFill>
                <a:latin typeface="Chalkboard" charset="0"/>
                <a:ea typeface="Chalkboard" charset="0"/>
                <a:cs typeface="Chalkboard" charset="0"/>
              </a:rPr>
              <a:t>I-Ready</a:t>
            </a:r>
            <a:endParaRPr lang="en-US" dirty="0"/>
          </a:p>
        </p:txBody>
      </p:sp>
      <p:sp>
        <p:nvSpPr>
          <p:cNvPr id="3" name="Content Placeholder 2">
            <a:extLst>
              <a:ext uri="{FF2B5EF4-FFF2-40B4-BE49-F238E27FC236}">
                <a16:creationId xmlns:a16="http://schemas.microsoft.com/office/drawing/2014/main" id="{CF638C63-BF1B-054C-B2D1-9E58EEF4DB52}"/>
              </a:ext>
            </a:extLst>
          </p:cNvPr>
          <p:cNvSpPr>
            <a:spLocks noGrp="1"/>
          </p:cNvSpPr>
          <p:nvPr>
            <p:ph sz="quarter" idx="13"/>
          </p:nvPr>
        </p:nvSpPr>
        <p:spPr>
          <a:xfrm>
            <a:off x="2209330" y="1478096"/>
            <a:ext cx="7772870" cy="3500305"/>
          </a:xfrm>
        </p:spPr>
        <p:txBody>
          <a:bodyPr>
            <a:normAutofit fontScale="92500"/>
          </a:bodyPr>
          <a:lstStyle/>
          <a:p>
            <a:r>
              <a:rPr lang="en-US" b="1" dirty="0">
                <a:solidFill>
                  <a:srgbClr val="0070C0"/>
                </a:solidFill>
                <a:latin typeface="Chalkboard" charset="0"/>
                <a:ea typeface="Chalkboard" charset="0"/>
                <a:cs typeface="Chalkboard" charset="0"/>
              </a:rPr>
              <a:t>Family Connections: </a:t>
            </a:r>
          </a:p>
          <a:p>
            <a:pPr marL="0" indent="0">
              <a:buNone/>
            </a:pPr>
            <a:r>
              <a:rPr lang="en-US" dirty="0">
                <a:hlinkClick r:id="rId2"/>
              </a:rPr>
              <a:t>http://i-readycentral.com/download/?res=479&amp;view_pdf=1</a:t>
            </a:r>
            <a:endParaRPr lang="en-US" dirty="0"/>
          </a:p>
          <a:p>
            <a:pPr marL="0" indent="0">
              <a:buNone/>
            </a:pPr>
            <a:endParaRPr lang="en-US" sz="800" b="1" dirty="0">
              <a:solidFill>
                <a:srgbClr val="0070C0"/>
              </a:solidFill>
              <a:latin typeface="Chalkboard" charset="0"/>
              <a:ea typeface="Chalkboard" charset="0"/>
              <a:cs typeface="Chalkboard" charset="0"/>
            </a:endParaRPr>
          </a:p>
          <a:p>
            <a:pPr marL="0" indent="0">
              <a:buNone/>
            </a:pPr>
            <a:r>
              <a:rPr lang="en-US" dirty="0">
                <a:hlinkClick r:id="rId3"/>
              </a:rPr>
              <a:t>https://i-readycentral.com/articles/engaging-families/#share_diagnostic_data_with_families</a:t>
            </a:r>
            <a:endParaRPr lang="en-US" dirty="0"/>
          </a:p>
          <a:p>
            <a:pPr marL="0" indent="0">
              <a:buNone/>
            </a:pPr>
            <a:endParaRPr lang="en-US" sz="800" dirty="0">
              <a:hlinkClick r:id="rId4"/>
            </a:endParaRPr>
          </a:p>
          <a:p>
            <a:pPr marL="0" indent="0">
              <a:buNone/>
            </a:pPr>
            <a:r>
              <a:rPr lang="en-US" dirty="0">
                <a:hlinkClick r:id="rId4"/>
              </a:rPr>
              <a:t>https://i-readycentral.com/articles/engaging-families/#help_families_understand_em_i_ready_em</a:t>
            </a:r>
            <a:endParaRPr lang="en-US" dirty="0"/>
          </a:p>
          <a:p>
            <a:pPr marL="0" indent="0">
              <a:buNone/>
            </a:pPr>
            <a:endParaRPr lang="en-US" dirty="0"/>
          </a:p>
          <a:p>
            <a:pPr marL="0" indent="0">
              <a:buNone/>
            </a:pPr>
            <a:endParaRPr lang="en-US" dirty="0"/>
          </a:p>
          <a:p>
            <a:pPr marL="0" indent="0">
              <a:buNone/>
            </a:pPr>
            <a:endParaRPr lang="en-US" b="1" dirty="0">
              <a:solidFill>
                <a:srgbClr val="0070C0"/>
              </a:solidFill>
              <a:latin typeface="Chalkboard" charset="0"/>
              <a:ea typeface="Chalkboard" charset="0"/>
              <a:cs typeface="Chalkboard" charset="0"/>
            </a:endParaRPr>
          </a:p>
          <a:p>
            <a:pPr marL="0" indent="0">
              <a:buNone/>
            </a:pPr>
            <a:endParaRPr lang="en-US" b="1" dirty="0">
              <a:solidFill>
                <a:srgbClr val="0070C0"/>
              </a:solidFill>
              <a:latin typeface="Chalkboard" charset="0"/>
              <a:ea typeface="Chalkboard" charset="0"/>
              <a:cs typeface="Chalkboard" charset="0"/>
            </a:endParaRPr>
          </a:p>
        </p:txBody>
      </p:sp>
    </p:spTree>
    <p:extLst>
      <p:ext uri="{BB962C8B-B14F-4D97-AF65-F5344CB8AC3E}">
        <p14:creationId xmlns:p14="http://schemas.microsoft.com/office/powerpoint/2010/main" val="171007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8390" y="338328"/>
            <a:ext cx="8152410" cy="825454"/>
          </a:xfrm>
        </p:spPr>
        <p:txBody>
          <a:bodyPr>
            <a:normAutofit/>
          </a:bodyPr>
          <a:lstStyle/>
          <a:p>
            <a:r>
              <a:rPr lang="en-US" sz="3600" b="1" dirty="0">
                <a:solidFill>
                  <a:srgbClr val="0070C0"/>
                </a:solidFill>
                <a:latin typeface="Chalkboard" charset="0"/>
                <a:ea typeface="Chalkboard" charset="0"/>
                <a:cs typeface="Chalkboard" charset="0"/>
              </a:rPr>
              <a:t>Science and Social Studies</a:t>
            </a:r>
          </a:p>
        </p:txBody>
      </p:sp>
      <p:sp>
        <p:nvSpPr>
          <p:cNvPr id="2" name="Content Placeholder 1"/>
          <p:cNvSpPr>
            <a:spLocks noGrp="1"/>
          </p:cNvSpPr>
          <p:nvPr>
            <p:ph sz="quarter" idx="13"/>
          </p:nvPr>
        </p:nvSpPr>
        <p:spPr>
          <a:xfrm>
            <a:off x="1737756" y="1163782"/>
            <a:ext cx="8473044" cy="5094752"/>
          </a:xfrm>
        </p:spPr>
        <p:txBody>
          <a:bodyPr numCol="2">
            <a:normAutofit lnSpcReduction="10000"/>
          </a:bodyPr>
          <a:lstStyle/>
          <a:p>
            <a:r>
              <a:rPr lang="en-US" b="1" dirty="0">
                <a:solidFill>
                  <a:srgbClr val="0070C0"/>
                </a:solidFill>
                <a:latin typeface="Chalkboard" charset="0"/>
                <a:ea typeface="Chalkboard" charset="0"/>
                <a:cs typeface="Chalkboard" charset="0"/>
              </a:rPr>
              <a:t>Science-NGSS</a:t>
            </a:r>
          </a:p>
          <a:p>
            <a:pPr fontAlgn="ctr"/>
            <a:r>
              <a:rPr lang="en-US" dirty="0">
                <a:hlinkClick r:id="rId2"/>
              </a:rPr>
              <a:t>https://www.nextgenscience.org/3rd-grade-topics-model</a:t>
            </a:r>
            <a:endParaRPr lang="en-US" dirty="0"/>
          </a:p>
          <a:p>
            <a:r>
              <a:rPr lang="en-US" dirty="0">
                <a:solidFill>
                  <a:srgbClr val="0070C0"/>
                </a:solidFill>
                <a:latin typeface="Chalkboard" charset="0"/>
                <a:ea typeface="Chalkboard" charset="0"/>
                <a:cs typeface="Chalkboard" charset="0"/>
              </a:rPr>
              <a:t>Landforms/landscapes</a:t>
            </a:r>
          </a:p>
          <a:p>
            <a:r>
              <a:rPr lang="en-US" dirty="0">
                <a:solidFill>
                  <a:srgbClr val="0070C0"/>
                </a:solidFill>
                <a:latin typeface="Chalkboard" charset="0"/>
                <a:ea typeface="Chalkboard" charset="0"/>
                <a:cs typeface="Chalkboard" charset="0"/>
              </a:rPr>
              <a:t>weather</a:t>
            </a:r>
          </a:p>
          <a:p>
            <a:r>
              <a:rPr lang="en-US" dirty="0">
                <a:solidFill>
                  <a:srgbClr val="0070C0"/>
                </a:solidFill>
                <a:latin typeface="Chalkboard" charset="0"/>
                <a:ea typeface="Chalkboard" charset="0"/>
                <a:cs typeface="Chalkboard" charset="0"/>
              </a:rPr>
              <a:t>Ecosystems</a:t>
            </a:r>
          </a:p>
          <a:p>
            <a:r>
              <a:rPr lang="en-US" dirty="0">
                <a:solidFill>
                  <a:srgbClr val="0070C0"/>
                </a:solidFill>
                <a:latin typeface="Chalkboard" charset="0"/>
                <a:ea typeface="Chalkboard" charset="0"/>
                <a:cs typeface="Chalkboard" charset="0"/>
              </a:rPr>
              <a:t>Engineering Design</a:t>
            </a:r>
          </a:p>
          <a:p>
            <a:r>
              <a:rPr lang="en-US" dirty="0">
                <a:solidFill>
                  <a:srgbClr val="0070C0"/>
                </a:solidFill>
                <a:latin typeface="Chalkboard" charset="0"/>
                <a:ea typeface="Chalkboard" charset="0"/>
                <a:cs typeface="Chalkboard" charset="0"/>
              </a:rPr>
              <a:t>Forces and Motion</a:t>
            </a:r>
          </a:p>
          <a:p>
            <a:r>
              <a:rPr lang="en-US" dirty="0">
                <a:solidFill>
                  <a:srgbClr val="0070C0"/>
                </a:solidFill>
                <a:latin typeface="Chalkboard" charset="0"/>
                <a:ea typeface="Chalkboard" charset="0"/>
                <a:cs typeface="Chalkboard" charset="0"/>
              </a:rPr>
              <a:t>Fossils</a:t>
            </a:r>
          </a:p>
          <a:p>
            <a:endParaRPr lang="en-US" dirty="0">
              <a:solidFill>
                <a:srgbClr val="0070C0"/>
              </a:solidFill>
              <a:latin typeface="Chalkboard" charset="0"/>
              <a:ea typeface="Chalkboard" charset="0"/>
              <a:cs typeface="Chalkboard" charset="0"/>
            </a:endParaRPr>
          </a:p>
          <a:p>
            <a:r>
              <a:rPr lang="en-US" b="1" dirty="0">
                <a:solidFill>
                  <a:srgbClr val="0070C0"/>
                </a:solidFill>
                <a:latin typeface="Chalkboard" charset="0"/>
                <a:ea typeface="Chalkboard" charset="0"/>
                <a:cs typeface="Chalkboard" charset="0"/>
              </a:rPr>
              <a:t>Social Studies</a:t>
            </a:r>
          </a:p>
          <a:p>
            <a:r>
              <a:rPr lang="en-US" dirty="0">
                <a:solidFill>
                  <a:srgbClr val="0070C0"/>
                </a:solidFill>
                <a:latin typeface="Chalkboard" charset="0"/>
                <a:ea typeface="Chalkboard" charset="0"/>
                <a:cs typeface="Chalkboard" charset="0"/>
                <a:hlinkClick r:id="rId3"/>
              </a:rPr>
              <a:t>https://www.cde.ca.gov/be/st/ss/documents/histsocscistnd.pdf</a:t>
            </a:r>
            <a:endParaRPr lang="en-US" dirty="0">
              <a:solidFill>
                <a:srgbClr val="0070C0"/>
              </a:solidFill>
              <a:latin typeface="Chalkboard" charset="0"/>
              <a:ea typeface="Chalkboard" charset="0"/>
              <a:cs typeface="Chalkboard" charset="0"/>
            </a:endParaRPr>
          </a:p>
          <a:p>
            <a:r>
              <a:rPr lang="en-US" dirty="0">
                <a:solidFill>
                  <a:srgbClr val="0070C0"/>
                </a:solidFill>
                <a:latin typeface="Chalkboard" charset="0"/>
                <a:ea typeface="Chalkboard" charset="0"/>
                <a:cs typeface="Chalkboard" charset="0"/>
              </a:rPr>
              <a:t>Civics/Government/	Patriotic Symbols</a:t>
            </a:r>
          </a:p>
          <a:p>
            <a:r>
              <a:rPr lang="en-US" dirty="0">
                <a:solidFill>
                  <a:srgbClr val="0070C0"/>
                </a:solidFill>
                <a:latin typeface="Chalkboard" charset="0"/>
                <a:ea typeface="Chalkboard" charset="0"/>
                <a:cs typeface="Chalkboard" charset="0"/>
              </a:rPr>
              <a:t>Local History</a:t>
            </a:r>
          </a:p>
          <a:p>
            <a:r>
              <a:rPr lang="en-US" dirty="0" err="1">
                <a:solidFill>
                  <a:srgbClr val="0070C0"/>
                </a:solidFill>
                <a:latin typeface="Chalkboard" charset="0"/>
                <a:ea typeface="Chalkboard" charset="0"/>
                <a:cs typeface="Chalkboard" charset="0"/>
              </a:rPr>
              <a:t>Kumeyaay</a:t>
            </a:r>
            <a:r>
              <a:rPr lang="en-US" dirty="0">
                <a:solidFill>
                  <a:srgbClr val="0070C0"/>
                </a:solidFill>
                <a:latin typeface="Chalkboard" charset="0"/>
                <a:ea typeface="Chalkboard" charset="0"/>
                <a:cs typeface="Chalkboard" charset="0"/>
              </a:rPr>
              <a:t> People</a:t>
            </a:r>
          </a:p>
          <a:p>
            <a:r>
              <a:rPr lang="en-US" dirty="0">
                <a:solidFill>
                  <a:srgbClr val="0070C0"/>
                </a:solidFill>
                <a:latin typeface="Chalkboard" charset="0"/>
                <a:ea typeface="Chalkboard" charset="0"/>
                <a:cs typeface="Chalkboard" charset="0"/>
              </a:rPr>
              <a:t>Apple Valley</a:t>
            </a:r>
          </a:p>
          <a:p>
            <a:endParaRPr lang="en-US" b="1" dirty="0"/>
          </a:p>
        </p:txBody>
      </p:sp>
    </p:spTree>
    <p:extLst>
      <p:ext uri="{BB962C8B-B14F-4D97-AF65-F5344CB8AC3E}">
        <p14:creationId xmlns:p14="http://schemas.microsoft.com/office/powerpoint/2010/main" val="1436820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7703</TotalTime>
  <Words>1082</Words>
  <Application>Microsoft Macintosh PowerPoint</Application>
  <PresentationFormat>Widescreen</PresentationFormat>
  <Paragraphs>176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Chalkboard</vt:lpstr>
      <vt:lpstr>KG Miss Kindergarten</vt:lpstr>
      <vt:lpstr>Office Theme</vt:lpstr>
      <vt:lpstr>  Welcome Parents!</vt:lpstr>
      <vt:lpstr>Background</vt:lpstr>
      <vt:lpstr>Philosophy</vt:lpstr>
      <vt:lpstr>PowerPoint Presentation</vt:lpstr>
      <vt:lpstr>Schedule</vt:lpstr>
      <vt:lpstr>Language Arts</vt:lpstr>
      <vt:lpstr>Math I-Ready and CGI</vt:lpstr>
      <vt:lpstr>Math I-Ready</vt:lpstr>
      <vt:lpstr>Science and Social Studies</vt:lpstr>
      <vt:lpstr>NO Homework</vt:lpstr>
      <vt:lpstr>Technology  </vt:lpstr>
      <vt:lpstr>Behavior and Rewards</vt:lpstr>
      <vt:lpstr>Consequences</vt:lpstr>
      <vt:lpstr>Service Learning Project                (SLP)</vt:lpstr>
      <vt:lpstr> Field Trips  </vt:lpstr>
      <vt:lpstr>Conferences/School Breaks</vt:lpstr>
      <vt:lpstr>Celebrations </vt:lpstr>
      <vt:lpstr>Grading System </vt:lpstr>
      <vt:lpstr>STREAM</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Microsoft Office User</cp:lastModifiedBy>
  <cp:revision>4</cp:revision>
  <dcterms:created xsi:type="dcterms:W3CDTF">2019-08-29T13:01:27Z</dcterms:created>
  <dcterms:modified xsi:type="dcterms:W3CDTF">2019-09-03T21:25:52Z</dcterms:modified>
  <cp:category/>
</cp:coreProperties>
</file>